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3" r:id="rId17"/>
    <p:sldId id="272" r:id="rId18"/>
    <p:sldId id="270"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80"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861899-8463-4E19-8176-EB450A5EDA02}" type="datetimeFigureOut">
              <a:rPr lang="en-GB" smtClean="0"/>
              <a:t>18/01/2026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44CE74-7957-41A8-BA7A-9DED38DDF2B7}" type="slidenum">
              <a:rPr lang="en-GB" smtClean="0"/>
              <a:t>‹#›</a:t>
            </a:fld>
            <a:endParaRPr lang="en-GB"/>
          </a:p>
        </p:txBody>
      </p:sp>
    </p:spTree>
    <p:extLst>
      <p:ext uri="{BB962C8B-B14F-4D97-AF65-F5344CB8AC3E}">
        <p14:creationId xmlns:p14="http://schemas.microsoft.com/office/powerpoint/2010/main" val="4102450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44CE74-7957-41A8-BA7A-9DED38DDF2B7}" type="slidenum">
              <a:rPr lang="en-GB" smtClean="0"/>
              <a:t>2</a:t>
            </a:fld>
            <a:endParaRPr lang="en-GB"/>
          </a:p>
        </p:txBody>
      </p:sp>
    </p:spTree>
    <p:extLst>
      <p:ext uri="{BB962C8B-B14F-4D97-AF65-F5344CB8AC3E}">
        <p14:creationId xmlns:p14="http://schemas.microsoft.com/office/powerpoint/2010/main" val="3005566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144CE74-7957-41A8-BA7A-9DED38DDF2B7}" type="slidenum">
              <a:rPr lang="en-GB" smtClean="0"/>
              <a:t>4</a:t>
            </a:fld>
            <a:endParaRPr lang="en-GB"/>
          </a:p>
        </p:txBody>
      </p:sp>
    </p:spTree>
    <p:extLst>
      <p:ext uri="{BB962C8B-B14F-4D97-AF65-F5344CB8AC3E}">
        <p14:creationId xmlns:p14="http://schemas.microsoft.com/office/powerpoint/2010/main" val="142065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BB8FC29-B638-4FE3-9203-14475A1DAFBC}"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45A6C-7E7D-4D75-8AD9-F7922321B32C}"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9BB8FC29-B638-4FE3-9203-14475A1DAFBC}"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45A6C-7E7D-4D75-8AD9-F7922321B32C}"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BB8FC29-B638-4FE3-9203-14475A1DAFBC}"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BB8FC29-B638-4FE3-9203-14475A1DAFBC}"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45A6C-7E7D-4D75-8AD9-F7922321B32C}"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B8FC29-B638-4FE3-9203-14475A1DAFBC}" type="datetimeFigureOut">
              <a:rPr lang="en-GB" smtClean="0"/>
              <a:t>18/01/2026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045A6C-7E7D-4D75-8AD9-F7922321B32C}"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BB8FC29-B638-4FE3-9203-14475A1DAFBC}" type="datetimeFigureOut">
              <a:rPr lang="en-GB" smtClean="0"/>
              <a:t>18/01/2026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BB8FC29-B638-4FE3-9203-14475A1DAFBC}" type="datetimeFigureOut">
              <a:rPr lang="en-GB" smtClean="0"/>
              <a:t>18/01/2026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B8FC29-B638-4FE3-9203-14475A1DAFBC}"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BB8FC29-B638-4FE3-9203-14475A1DAFBC}" type="datetimeFigureOut">
              <a:rPr lang="en-GB" smtClean="0"/>
              <a:t>18/01/2026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045A6C-7E7D-4D75-8AD9-F7922321B32C}"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BB8FC29-B638-4FE3-9203-14475A1DAFBC}"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B8FC29-B638-4FE3-9203-14475A1DAFBC}" type="datetimeFigureOut">
              <a:rPr lang="en-GB" smtClean="0"/>
              <a:t>18/01/2026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045A6C-7E7D-4D75-8AD9-F7922321B32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9BB8FC29-B638-4FE3-9203-14475A1DAFBC}" type="datetimeFigureOut">
              <a:rPr lang="en-GB" smtClean="0"/>
              <a:t>18/01/2026</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2045A6C-7E7D-4D75-8AD9-F7922321B32C}"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images.google.co.uk/imgres?imgurl=http://www.cgpbooks.co.uk/new_images/new_logo.gif&amp;imgrefurl=http://www.cgpbooks.co.uk/&amp;h=180&amp;w=170&amp;sz=13&amp;hl=en&amp;start=2&amp;sig2=OnOG8IhDCL_xQBvpCFE_3Q&amp;um=1&amp;tbnid=NkaFoDe1r98qjM:&amp;tbnh=101&amp;tbnw=95&amp;ei=adWxR5rYOJKggQOT-pWdAw&amp;prev=/images?q=revision+guides&amp;um=1&amp;hl=en&amp;rlz=1T4GGLR_enGB241GB241"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images.google.co.uk/imgres?imgurl=http://www.cgpbooks.co.uk/new_images/new_logo.gif&amp;imgrefurl=http://www.cgpbooks.co.uk/&amp;h=180&amp;w=170&amp;sz=13&amp;hl=en&amp;start=2&amp;sig2=OnOG8IhDCL_xQBvpCFE_3Q&amp;um=1&amp;tbnid=NkaFoDe1r98qjM:&amp;tbnh=101&amp;tbnw=95&amp;ei=adWxR5rYOJKggQOT-pWdAw&amp;prev=/images?q=revision+guides&amp;um=1&amp;hl=en&amp;rlz=1T4GGLR_enGB241GB241"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8.jpeg"/><Relationship Id="rId7" Type="http://schemas.openxmlformats.org/officeDocument/2006/relationships/image" Target="../media/image27.jpeg"/><Relationship Id="rId2" Type="http://schemas.openxmlformats.org/officeDocument/2006/relationships/hyperlink" Target="http://images.google.co.uk/imgres?imgurl=http://www.funfacts.com.au/images/sleep.gif&amp;imgrefurl=http://www.funfacts.com.au/alcohol/weird-facts/&amp;h=243&amp;w=394&amp;sz=6&amp;hl=en&amp;start=1&amp;sig2=Qmd_c9rkduO78SP7yCcktQ&amp;um=1&amp;tbnid=CU-lZwofpBwDKM:&amp;tbnh=76&amp;tbnw=124&amp;ei=udWxR9TNJ424gQOi6JidAw&amp;prev=/images?q=sleep+clipart&amp;um=1&amp;hl=en&amp;rlz=1T4GGLR_enGB241GB241" TargetMode="External"/><Relationship Id="rId1" Type="http://schemas.openxmlformats.org/officeDocument/2006/relationships/slideLayout" Target="../slideLayouts/slideLayout7.xml"/><Relationship Id="rId6" Type="http://schemas.openxmlformats.org/officeDocument/2006/relationships/hyperlink" Target="http://images.google.co.uk/imgres?imgurl=http://www.cgpbooks.co.uk/new_images/new_logo.gif&amp;imgrefurl=http://www.cgpbooks.co.uk/&amp;h=180&amp;w=170&amp;sz=13&amp;hl=en&amp;start=2&amp;sig2=OnOG8IhDCL_xQBvpCFE_3Q&amp;um=1&amp;tbnid=NkaFoDe1r98qjM:&amp;tbnh=101&amp;tbnw=95&amp;ei=adWxR5rYOJKggQOT-pWdAw&amp;prev=/images?q=revision+guides&amp;um=1&amp;hl=en&amp;rlz=1T4GGLR_enGB241GB241" TargetMode="External"/><Relationship Id="rId5" Type="http://schemas.openxmlformats.org/officeDocument/2006/relationships/image" Target="../media/image29.jpeg"/><Relationship Id="rId4" Type="http://schemas.openxmlformats.org/officeDocument/2006/relationships/hyperlink" Target="http://images.google.co.uk/imgres?imgurl=http://ngfl.northumberland.gov.uk/clipart/Food/images/cereal%20bowlcol_jpg.jpg&amp;imgrefurl=http://ngfl.northumberland.gov.uk/clipart/Food/pages/cereal%20bowlcol_jpg.htm&amp;h=338&amp;w=310&amp;sz=20&amp;hl=en&amp;start=2&amp;sig2=nBH0M6En9SQxWJBPS7ZIuA&amp;um=1&amp;tbnid=hwxH35pGb140yM:&amp;tbnh=119&amp;tbnw=109&amp;ei=KtWxR978I4migQOylpydAw&amp;prev=/images?q=cereal+clipart&amp;um=1&amp;hl=en&amp;rlz=1T4GGLR_enGB241GB241"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9506" y="692696"/>
            <a:ext cx="8719246" cy="2123658"/>
          </a:xfrm>
          <a:prstGeom prst="rect">
            <a:avLst/>
          </a:prstGeom>
          <a:noFill/>
        </p:spPr>
        <p:txBody>
          <a:bodyPr wrap="none" lIns="91440" tIns="45720" rIns="91440" bIns="45720">
            <a:spAutoFit/>
          </a:bodyPr>
          <a:lstStyle/>
          <a:p>
            <a:pPr algn="ctr"/>
            <a:r>
              <a:rPr 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winkl Cursive Unlooped" panose="02000000000000000000" pitchFamily="2" charset="0"/>
              </a:rPr>
              <a:t>SATs Parents’ Meeting</a:t>
            </a:r>
          </a:p>
          <a:p>
            <a:pPr algn="ctr"/>
            <a:r>
              <a:rPr lang="en-US" sz="66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Twinkl Cursive Unlooped" panose="02000000000000000000" pitchFamily="2" charset="0"/>
              </a:rPr>
              <a:t>January 2026</a:t>
            </a:r>
            <a:endParaRPr lang="en-US" sz="6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Twinkl Cursive Unlooped" panose="02000000000000000000" pitchFamily="2" charset="0"/>
            </a:endParaRPr>
          </a:p>
        </p:txBody>
      </p:sp>
      <p:sp>
        <p:nvSpPr>
          <p:cNvPr id="5" name="AutoShape 2" descr="Image result for writing clipart fre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4640" y="3241803"/>
            <a:ext cx="2592288" cy="27224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9129" y="3227947"/>
            <a:ext cx="2232248" cy="2812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1877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857" y="790674"/>
            <a:ext cx="8784976" cy="3600986"/>
          </a:xfrm>
          <a:prstGeom prst="rect">
            <a:avLst/>
          </a:prstGeom>
          <a:noFill/>
        </p:spPr>
        <p:txBody>
          <a:bodyPr wrap="square" rtlCol="0">
            <a:spAutoFit/>
          </a:bodyPr>
          <a:lstStyle/>
          <a:p>
            <a:pPr marL="274320" indent="-274320">
              <a:buClr>
                <a:schemeClr val="accent3"/>
              </a:buClr>
              <a:buFont typeface="Wingdings 2"/>
              <a:buChar char=""/>
              <a:defRPr/>
            </a:pPr>
            <a:r>
              <a:rPr lang="en-GB" sz="2300" dirty="0"/>
              <a:t>SATs are national Statutory Assessment Tests of learning in KS2 (end of Juniors)</a:t>
            </a:r>
          </a:p>
          <a:p>
            <a:pPr marL="274320" indent="-274320">
              <a:buClr>
                <a:schemeClr val="accent3"/>
              </a:buClr>
              <a:buFont typeface="Wingdings 2"/>
              <a:buChar char=""/>
              <a:defRPr/>
            </a:pPr>
            <a:endParaRPr lang="en-GB" sz="1100" dirty="0"/>
          </a:p>
          <a:p>
            <a:pPr marL="274320" indent="-274320">
              <a:buClr>
                <a:schemeClr val="accent3"/>
              </a:buClr>
              <a:buFont typeface="Wingdings 2"/>
              <a:buChar char=""/>
              <a:defRPr/>
            </a:pPr>
            <a:r>
              <a:rPr lang="en-GB" sz="2300" dirty="0"/>
              <a:t>There are three subjects tested in SATs week through booklets: Maths, Reading and Grammar, Punctuation &amp; Spelling (GPS) </a:t>
            </a:r>
          </a:p>
          <a:p>
            <a:pPr marL="274320" indent="-274320">
              <a:buClr>
                <a:schemeClr val="accent3"/>
              </a:buClr>
              <a:buFont typeface="Wingdings 2"/>
              <a:buChar char=""/>
              <a:defRPr/>
            </a:pPr>
            <a:endParaRPr lang="en-GB" sz="1100" dirty="0"/>
          </a:p>
          <a:p>
            <a:pPr marL="274320" indent="-274320">
              <a:buClr>
                <a:schemeClr val="accent3"/>
              </a:buClr>
              <a:buFont typeface="Wingdings 2"/>
              <a:buChar char=""/>
              <a:defRPr/>
            </a:pPr>
            <a:r>
              <a:rPr lang="en-GB" sz="2300" dirty="0"/>
              <a:t>Writing is Teacher Assessed by looking at the children’s writing throughout the year, but focusses mostly on the work produced in March to June (as this is their best writing!)</a:t>
            </a:r>
          </a:p>
          <a:p>
            <a:pPr marL="274320" indent="-274320">
              <a:buClr>
                <a:schemeClr val="accent3"/>
              </a:buClr>
              <a:buFont typeface="Wingdings 2"/>
              <a:buChar char=""/>
              <a:defRPr/>
            </a:pPr>
            <a:endParaRPr lang="en-GB" sz="1100" i="1" dirty="0"/>
          </a:p>
          <a:p>
            <a:pPr marL="274320" indent="-274320">
              <a:buClr>
                <a:schemeClr val="accent3"/>
              </a:buClr>
              <a:buFont typeface="Wingdings 2"/>
              <a:buChar char=""/>
              <a:defRPr/>
            </a:pPr>
            <a:r>
              <a:rPr lang="en-GB" sz="2300" dirty="0"/>
              <a:t>Science is Teacher Assessed </a:t>
            </a:r>
          </a:p>
          <a:p>
            <a:pPr marL="274320" indent="-274320">
              <a:buClr>
                <a:schemeClr val="accent3"/>
              </a:buClr>
              <a:buFont typeface="Wingdings 2"/>
              <a:buChar char=""/>
              <a:defRPr/>
            </a:pPr>
            <a:endParaRPr lang="en-GB" sz="1100" dirty="0"/>
          </a:p>
        </p:txBody>
      </p:sp>
      <p:sp>
        <p:nvSpPr>
          <p:cNvPr id="3" name="Rectangle 2"/>
          <p:cNvSpPr/>
          <p:nvPr/>
        </p:nvSpPr>
        <p:spPr>
          <a:xfrm>
            <a:off x="2491010" y="15972"/>
            <a:ext cx="4114652" cy="769441"/>
          </a:xfrm>
          <a:prstGeom prst="rect">
            <a:avLst/>
          </a:prstGeom>
          <a:noFill/>
        </p:spPr>
        <p:txBody>
          <a:bodyPr wrap="none" lIns="91440" tIns="45720" rIns="91440" bIns="45720">
            <a:spAutoFit/>
          </a:bodyPr>
          <a:lstStyle/>
          <a:p>
            <a:pPr algn="ct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What are SATs?</a:t>
            </a:r>
          </a:p>
        </p:txBody>
      </p:sp>
      <p:pic>
        <p:nvPicPr>
          <p:cNvPr id="4" name="Picture 7" descr="https://obelkobusnel.files.wordpress.com/2012/04/cartoon-picture-of-girl-writ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8625" y="5301208"/>
            <a:ext cx="1296144" cy="1371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6353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6926" y="188640"/>
            <a:ext cx="8568952" cy="6555641"/>
          </a:xfrm>
          <a:prstGeom prst="rect">
            <a:avLst/>
          </a:prstGeom>
        </p:spPr>
        <p:txBody>
          <a:bodyPr wrap="square">
            <a:spAutoFit/>
          </a:bodyPr>
          <a:lstStyle/>
          <a:p>
            <a:pPr marL="274320" indent="-274320">
              <a:buClr>
                <a:schemeClr val="accent3"/>
              </a:buClr>
              <a:buFont typeface="Wingdings 2"/>
              <a:buChar char=""/>
              <a:defRPr/>
            </a:pPr>
            <a:r>
              <a:rPr lang="en-GB" sz="2800" dirty="0"/>
              <a:t>The tests cover objectives from Y3-6.</a:t>
            </a:r>
          </a:p>
          <a:p>
            <a:pPr marL="274320" indent="-274320">
              <a:buClr>
                <a:schemeClr val="accent3"/>
              </a:buClr>
              <a:buFont typeface="Wingdings 2"/>
              <a:buChar char=""/>
              <a:defRPr/>
            </a:pPr>
            <a:endParaRPr lang="en-GB" sz="2800" dirty="0"/>
          </a:p>
          <a:p>
            <a:pPr marL="274320" indent="-274320">
              <a:buClr>
                <a:schemeClr val="accent3"/>
              </a:buClr>
              <a:buFont typeface="Wingdings 2"/>
              <a:buChar char=""/>
              <a:defRPr/>
            </a:pPr>
            <a:r>
              <a:rPr lang="en-GB" sz="2800" dirty="0"/>
              <a:t>Tests provide a </a:t>
            </a:r>
            <a:r>
              <a:rPr lang="en-GB" sz="2800" i="1" dirty="0"/>
              <a:t>snapshot</a:t>
            </a:r>
            <a:r>
              <a:rPr lang="en-GB" sz="2800" dirty="0"/>
              <a:t> of a child’s performance in that test, on that day. Secondary transition can also include teacher’s professional judgements. </a:t>
            </a:r>
          </a:p>
          <a:p>
            <a:pPr marL="274320" indent="-274320">
              <a:buClr>
                <a:schemeClr val="accent3"/>
              </a:buClr>
              <a:buFont typeface="Wingdings 2"/>
              <a:buChar char=""/>
              <a:defRPr/>
            </a:pPr>
            <a:endParaRPr lang="en-GB" sz="2800" dirty="0"/>
          </a:p>
          <a:p>
            <a:pPr marL="274320" indent="-274320">
              <a:buClr>
                <a:schemeClr val="accent3"/>
              </a:buClr>
              <a:buFont typeface="Wingdings 2"/>
              <a:buChar char=""/>
              <a:defRPr/>
            </a:pPr>
            <a:r>
              <a:rPr lang="en-GB" sz="2800" u="sng" dirty="0"/>
              <a:t>Why do we do SATs?</a:t>
            </a:r>
          </a:p>
          <a:p>
            <a:pPr marL="457200" indent="-457200">
              <a:buClr>
                <a:schemeClr val="accent3"/>
              </a:buClr>
              <a:buFontTx/>
              <a:buChar char="-"/>
              <a:defRPr/>
            </a:pPr>
            <a:r>
              <a:rPr lang="en-GB" sz="2800" dirty="0"/>
              <a:t>Government requirement.</a:t>
            </a:r>
          </a:p>
          <a:p>
            <a:pPr marL="457200" indent="-457200">
              <a:buClr>
                <a:schemeClr val="accent3"/>
              </a:buClr>
              <a:buFontTx/>
              <a:buChar char="-"/>
              <a:defRPr/>
            </a:pPr>
            <a:r>
              <a:rPr lang="en-GB" sz="2800" dirty="0"/>
              <a:t>Inform secondary school of the child’s attainment. </a:t>
            </a:r>
          </a:p>
          <a:p>
            <a:pPr marL="457200" indent="-457200">
              <a:buClr>
                <a:schemeClr val="accent3"/>
              </a:buClr>
              <a:buFontTx/>
              <a:buChar char="-"/>
              <a:defRPr/>
            </a:pPr>
            <a:r>
              <a:rPr lang="en-GB" sz="2800" dirty="0"/>
              <a:t>So the children themselves can see and understand how they are getting along with their learning. Good preparation for future exams.</a:t>
            </a:r>
          </a:p>
          <a:p>
            <a:pPr marL="457200" indent="-457200">
              <a:buClr>
                <a:schemeClr val="accent3"/>
              </a:buClr>
              <a:buFontTx/>
              <a:buChar char="-"/>
              <a:defRPr/>
            </a:pPr>
            <a:r>
              <a:rPr lang="en-GB" sz="2800" dirty="0"/>
              <a:t>Used to support target setting for future exams.</a:t>
            </a:r>
          </a:p>
          <a:p>
            <a:pPr marL="457200" indent="-457200">
              <a:buClr>
                <a:schemeClr val="accent3"/>
              </a:buClr>
              <a:buFontTx/>
              <a:buChar char="-"/>
              <a:defRPr/>
            </a:pPr>
            <a:r>
              <a:rPr lang="en-GB" sz="2800" dirty="0"/>
              <a:t>A skill that they will need to use at KS3 and 4.</a:t>
            </a:r>
          </a:p>
        </p:txBody>
      </p:sp>
      <p:pic>
        <p:nvPicPr>
          <p:cNvPr id="3" name="Picture 2" descr="http://www.dyscalculianomorereview.com/wp-content/uploads/2012/03/math-problem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4" y="2734483"/>
            <a:ext cx="1236547" cy="1270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61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59271" y="188640"/>
            <a:ext cx="4246098" cy="769441"/>
          </a:xfrm>
          <a:prstGeom prst="rect">
            <a:avLst/>
          </a:prstGeom>
          <a:noFill/>
        </p:spPr>
        <p:txBody>
          <a:bodyPr wrap="none" lIns="91440" tIns="45720" rIns="91440" bIns="45720">
            <a:spAutoFit/>
          </a:bodyPr>
          <a:lstStyle/>
          <a:p>
            <a:pPr algn="ct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When are SATs?</a:t>
            </a:r>
          </a:p>
        </p:txBody>
      </p:sp>
      <p:sp>
        <p:nvSpPr>
          <p:cNvPr id="3" name="Rectangle 2"/>
          <p:cNvSpPr/>
          <p:nvPr/>
        </p:nvSpPr>
        <p:spPr>
          <a:xfrm>
            <a:off x="383653" y="958081"/>
            <a:ext cx="8640960" cy="1231106"/>
          </a:xfrm>
          <a:prstGeom prst="rect">
            <a:avLst/>
          </a:prstGeom>
        </p:spPr>
        <p:txBody>
          <a:bodyPr wrap="square">
            <a:spAutoFit/>
          </a:bodyPr>
          <a:lstStyle/>
          <a:p>
            <a:pPr marL="274320" indent="-274320">
              <a:buClr>
                <a:schemeClr val="accent3"/>
              </a:buClr>
              <a:buFont typeface="Wingdings 2"/>
              <a:buChar char=""/>
              <a:defRPr/>
            </a:pPr>
            <a:r>
              <a:rPr lang="en-GB" sz="2400" dirty="0"/>
              <a:t>SATs week is MONDAY 11</a:t>
            </a:r>
            <a:r>
              <a:rPr lang="en-GB" sz="2400" baseline="30000" dirty="0"/>
              <a:t>th</a:t>
            </a:r>
            <a:r>
              <a:rPr lang="en-GB" sz="2400" dirty="0"/>
              <a:t> – THURSDAY 14</a:t>
            </a:r>
            <a:r>
              <a:rPr lang="en-GB" sz="2400" baseline="30000" dirty="0"/>
              <a:t>th</a:t>
            </a:r>
            <a:r>
              <a:rPr lang="en-GB" sz="2400" dirty="0"/>
              <a:t> May 2026 (T5,wk4). Tests normally take place in the KS2 hall. </a:t>
            </a:r>
          </a:p>
          <a:p>
            <a:pPr>
              <a:buClr>
                <a:schemeClr val="accent3"/>
              </a:buClr>
              <a:defRPr/>
            </a:pPr>
            <a:endParaRPr lang="en-GB" sz="1000" dirty="0"/>
          </a:p>
          <a:p>
            <a:pPr>
              <a:buClr>
                <a:schemeClr val="accent3"/>
              </a:buClr>
              <a:defRPr/>
            </a:pPr>
            <a:endParaRPr lang="en-GB" sz="1600" dirty="0"/>
          </a:p>
        </p:txBody>
      </p:sp>
      <p:graphicFrame>
        <p:nvGraphicFramePr>
          <p:cNvPr id="4" name="Group 56"/>
          <p:cNvGraphicFramePr>
            <a:graphicFrameLocks/>
          </p:cNvGraphicFramePr>
          <p:nvPr>
            <p:extLst>
              <p:ext uri="{D42A27DB-BD31-4B8C-83A1-F6EECF244321}">
                <p14:modId xmlns:p14="http://schemas.microsoft.com/office/powerpoint/2010/main" val="2523080580"/>
              </p:ext>
            </p:extLst>
          </p:nvPr>
        </p:nvGraphicFramePr>
        <p:xfrm>
          <a:off x="385993" y="2060848"/>
          <a:ext cx="8192653" cy="4092753"/>
        </p:xfrm>
        <a:graphic>
          <a:graphicData uri="http://schemas.openxmlformats.org/drawingml/2006/table">
            <a:tbl>
              <a:tblPr/>
              <a:tblGrid>
                <a:gridCol w="1971434">
                  <a:extLst>
                    <a:ext uri="{9D8B030D-6E8A-4147-A177-3AD203B41FA5}">
                      <a16:colId xmlns:a16="http://schemas.microsoft.com/office/drawing/2014/main" val="20000"/>
                    </a:ext>
                  </a:extLst>
                </a:gridCol>
                <a:gridCol w="2104236">
                  <a:extLst>
                    <a:ext uri="{9D8B030D-6E8A-4147-A177-3AD203B41FA5}">
                      <a16:colId xmlns:a16="http://schemas.microsoft.com/office/drawing/2014/main" val="20001"/>
                    </a:ext>
                  </a:extLst>
                </a:gridCol>
                <a:gridCol w="2104236">
                  <a:extLst>
                    <a:ext uri="{9D8B030D-6E8A-4147-A177-3AD203B41FA5}">
                      <a16:colId xmlns:a16="http://schemas.microsoft.com/office/drawing/2014/main" val="20002"/>
                    </a:ext>
                  </a:extLst>
                </a:gridCol>
                <a:gridCol w="2012747">
                  <a:extLst>
                    <a:ext uri="{9D8B030D-6E8A-4147-A177-3AD203B41FA5}">
                      <a16:colId xmlns:a16="http://schemas.microsoft.com/office/drawing/2014/main" val="20003"/>
                    </a:ext>
                  </a:extLst>
                </a:gridCol>
              </a:tblGrid>
              <a:tr h="634639">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Monday</a:t>
                      </a:r>
                    </a:p>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11</a:t>
                      </a:r>
                      <a:r>
                        <a:rPr kumimoji="0" lang="en-GB" sz="1800" b="0" i="0" u="none" strike="noStrike" cap="none" normalizeH="0" baseline="30000" dirty="0">
                          <a:ln>
                            <a:noFill/>
                          </a:ln>
                          <a:solidFill>
                            <a:schemeClr val="tx1"/>
                          </a:solidFill>
                          <a:effectLst/>
                          <a:latin typeface="Calibri" panose="020F0502020204030204" pitchFamily="34" charset="0"/>
                        </a:rPr>
                        <a:t>th</a:t>
                      </a:r>
                      <a:r>
                        <a:rPr kumimoji="0" lang="en-GB" sz="1800" b="0" i="0" u="none" strike="noStrike" cap="none" normalizeH="0" baseline="0" dirty="0">
                          <a:ln>
                            <a:noFill/>
                          </a:ln>
                          <a:solidFill>
                            <a:schemeClr val="tx1"/>
                          </a:solidFill>
                          <a:effectLst/>
                          <a:latin typeface="Calibri" panose="020F0502020204030204" pitchFamily="34" charset="0"/>
                        </a:rPr>
                        <a:t> May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Tuesday</a:t>
                      </a:r>
                    </a:p>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12</a:t>
                      </a:r>
                      <a:r>
                        <a:rPr kumimoji="0" lang="en-GB" sz="1800" b="0" i="0" u="none" strike="noStrike" cap="none" normalizeH="0" baseline="30000" dirty="0">
                          <a:ln>
                            <a:noFill/>
                          </a:ln>
                          <a:solidFill>
                            <a:schemeClr val="tx1"/>
                          </a:solidFill>
                          <a:effectLst/>
                          <a:latin typeface="Calibri" panose="020F0502020204030204" pitchFamily="34" charset="0"/>
                        </a:rPr>
                        <a:t>th</a:t>
                      </a:r>
                      <a:r>
                        <a:rPr kumimoji="0" lang="en-GB" sz="1800" b="0" i="0" u="none" strike="noStrike" cap="none" normalizeH="0" baseline="0" dirty="0">
                          <a:ln>
                            <a:noFill/>
                          </a:ln>
                          <a:solidFill>
                            <a:schemeClr val="tx1"/>
                          </a:solidFill>
                          <a:effectLst/>
                          <a:latin typeface="Calibri" panose="020F0502020204030204" pitchFamily="34" charset="0"/>
                        </a:rPr>
                        <a:t> May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Wednesday</a:t>
                      </a:r>
                    </a:p>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13</a:t>
                      </a:r>
                      <a:r>
                        <a:rPr kumimoji="0" lang="en-GB" sz="1800" b="0" i="0" u="none" strike="noStrike" cap="none" normalizeH="0" baseline="30000" dirty="0">
                          <a:ln>
                            <a:noFill/>
                          </a:ln>
                          <a:solidFill>
                            <a:schemeClr val="tx1"/>
                          </a:solidFill>
                          <a:effectLst/>
                          <a:latin typeface="Calibri" panose="020F0502020204030204" pitchFamily="34" charset="0"/>
                        </a:rPr>
                        <a:t>th</a:t>
                      </a:r>
                      <a:r>
                        <a:rPr kumimoji="0" lang="en-GB" sz="1800" b="0" i="0" u="none" strike="noStrike" cap="none" normalizeH="0" baseline="0" dirty="0">
                          <a:ln>
                            <a:noFill/>
                          </a:ln>
                          <a:solidFill>
                            <a:schemeClr val="tx1"/>
                          </a:solidFill>
                          <a:effectLst/>
                          <a:latin typeface="Calibri" panose="020F0502020204030204" pitchFamily="34" charset="0"/>
                        </a:rPr>
                        <a:t> May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Thursday</a:t>
                      </a:r>
                    </a:p>
                    <a:p>
                      <a:pPr marL="0" marR="0" lvl="0" indent="0" algn="ctr" defTabSz="914400" rtl="0" eaLnBrk="1" fontAlgn="base" latinLnBrk="0" hangingPunct="1">
                        <a:lnSpc>
                          <a:spcPct val="100000"/>
                        </a:lnSpc>
                        <a:spcBef>
                          <a:spcPct val="20000"/>
                        </a:spcBef>
                        <a:spcAft>
                          <a:spcPct val="0"/>
                        </a:spcAft>
                        <a:buClr>
                          <a:schemeClr val="hlink"/>
                        </a:buClr>
                        <a:buSzPct val="65000"/>
                        <a:buFont typeface="Wingdings" pitchFamily="2" charset="2"/>
                        <a:buNone/>
                        <a:tabLst/>
                      </a:pPr>
                      <a:r>
                        <a:rPr kumimoji="0" lang="en-GB" sz="1800" b="0" i="0" u="none" strike="noStrike" cap="none" normalizeH="0" baseline="0" dirty="0">
                          <a:ln>
                            <a:noFill/>
                          </a:ln>
                          <a:solidFill>
                            <a:schemeClr val="tx1"/>
                          </a:solidFill>
                          <a:effectLst/>
                          <a:latin typeface="Calibri" panose="020F0502020204030204" pitchFamily="34" charset="0"/>
                        </a:rPr>
                        <a:t>14</a:t>
                      </a:r>
                      <a:r>
                        <a:rPr kumimoji="0" lang="en-GB" sz="1800" b="0" i="0" u="none" strike="noStrike" cap="none" normalizeH="0" baseline="30000" dirty="0">
                          <a:ln>
                            <a:noFill/>
                          </a:ln>
                          <a:solidFill>
                            <a:schemeClr val="tx1"/>
                          </a:solidFill>
                          <a:effectLst/>
                          <a:latin typeface="Calibri" panose="020F0502020204030204" pitchFamily="34" charset="0"/>
                        </a:rPr>
                        <a:t>th</a:t>
                      </a:r>
                      <a:r>
                        <a:rPr kumimoji="0" lang="en-GB" sz="1800" b="0" i="0" u="none" strike="noStrike" cap="none" normalizeH="0" baseline="0" dirty="0">
                          <a:ln>
                            <a:noFill/>
                          </a:ln>
                          <a:solidFill>
                            <a:schemeClr val="tx1"/>
                          </a:solidFill>
                          <a:effectLst/>
                          <a:latin typeface="Calibri" panose="020F0502020204030204" pitchFamily="34" charset="0"/>
                        </a:rPr>
                        <a:t> May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val="10000"/>
                  </a:ext>
                </a:extLst>
              </a:tr>
              <a:tr h="3397809">
                <a:tc>
                  <a:txBody>
                    <a:bodyPr/>
                    <a:lstStyle/>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Char char="Ø"/>
                        <a:tabLst/>
                      </a:pPr>
                      <a:r>
                        <a:rPr kumimoji="0" lang="en-GB" sz="1800" b="1"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English grammar, punctuation and spelling test: </a:t>
                      </a:r>
                      <a:r>
                        <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Paper 1 - Short answers </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pP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a:t>
                      </a:r>
                      <a:r>
                        <a:rPr kumimoji="0" lang="en-GB" sz="1600" b="0" i="1" u="none" strike="noStrike" kern="1200"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50 marks – 45 mins</a:t>
                      </a: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pPr>
                      <a:endPar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endParaRPr>
                    </a:p>
                    <a:p>
                      <a:pPr marL="0" marR="0" lvl="0" indent="0" algn="l" defTabSz="914400" rtl="0" eaLnBrk="1" fontAlgn="base" latinLnBrk="0" hangingPunct="1">
                        <a:lnSpc>
                          <a:spcPct val="100000"/>
                        </a:lnSpc>
                        <a:spcBef>
                          <a:spcPct val="20000"/>
                        </a:spcBef>
                        <a:spcAft>
                          <a:spcPct val="0"/>
                        </a:spcAft>
                        <a:buClrTx/>
                        <a:buSzPct val="65000"/>
                        <a:buFont typeface="Wingdings" panose="05000000000000000000" pitchFamily="2" charset="2"/>
                        <a:buChar char="Ø"/>
                        <a:tabLst/>
                        <a:defRPr/>
                      </a:pPr>
                      <a:r>
                        <a:rPr kumimoji="0" lang="en-GB" sz="1800" b="1"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English grammar, punctuation and spelling test: </a:t>
                      </a:r>
                      <a:r>
                        <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Paper 2 - Spelling </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defRPr/>
                      </a:pP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(20 marks -15 mins)</a:t>
                      </a:r>
                      <a:endParaRPr kumimoji="0" lang="en-GB" sz="1600" b="1"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lvl="0">
                        <a:spcBef>
                          <a:spcPct val="20000"/>
                        </a:spcBef>
                        <a:buSzPct val="65000"/>
                        <a:buFont typeface="Wingdings" pitchFamily="2" charset="2"/>
                        <a:buChar char="Ø"/>
                      </a:pPr>
                      <a:r>
                        <a:rPr lang="en-GB" sz="1800" b="1" dirty="0">
                          <a:latin typeface="Calibri" panose="020F0502020204030204" pitchFamily="34" charset="0"/>
                          <a:ea typeface="Tahoma" panose="020B0604030504040204" pitchFamily="34" charset="0"/>
                          <a:cs typeface="Tahoma" panose="020B0604030504040204" pitchFamily="34" charset="0"/>
                        </a:rPr>
                        <a:t>English Reading test </a:t>
                      </a:r>
                    </a:p>
                    <a:p>
                      <a:pPr lvl="0">
                        <a:spcBef>
                          <a:spcPct val="20000"/>
                        </a:spcBef>
                        <a:buSzPct val="65000"/>
                      </a:pPr>
                      <a:r>
                        <a:rPr lang="en-GB" sz="1800" dirty="0">
                          <a:latin typeface="Calibri" panose="020F0502020204030204" pitchFamily="34" charset="0"/>
                          <a:ea typeface="Tahoma" panose="020B0604030504040204" pitchFamily="34" charset="0"/>
                          <a:cs typeface="Tahoma" panose="020B0604030504040204" pitchFamily="34" charset="0"/>
                        </a:rPr>
                        <a:t>Reading </a:t>
                      </a:r>
                      <a:r>
                        <a:rPr lang="en-GB" sz="1800" baseline="0" dirty="0">
                          <a:latin typeface="Calibri" panose="020F0502020204030204" pitchFamily="34" charset="0"/>
                          <a:ea typeface="Tahoma" panose="020B0604030504040204" pitchFamily="34" charset="0"/>
                          <a:cs typeface="Tahoma" panose="020B0604030504040204" pitchFamily="34" charset="0"/>
                        </a:rPr>
                        <a:t>texts and an </a:t>
                      </a:r>
                      <a:r>
                        <a:rPr lang="en-GB" sz="1800" dirty="0">
                          <a:latin typeface="Calibri" panose="020F0502020204030204" pitchFamily="34" charset="0"/>
                          <a:ea typeface="Tahoma" panose="020B0604030504040204" pitchFamily="34" charset="0"/>
                          <a:cs typeface="Tahoma" panose="020B0604030504040204" pitchFamily="34" charset="0"/>
                        </a:rPr>
                        <a:t>associated answer booklet</a:t>
                      </a:r>
                    </a:p>
                    <a:p>
                      <a:pPr lvl="0">
                        <a:spcBef>
                          <a:spcPct val="20000"/>
                        </a:spcBef>
                        <a:buSzPct val="65000"/>
                      </a:pPr>
                      <a:r>
                        <a:rPr lang="en-GB" sz="1600" dirty="0">
                          <a:solidFill>
                            <a:srgbClr val="FF0000"/>
                          </a:solidFill>
                          <a:latin typeface="Calibri" panose="020F0502020204030204" pitchFamily="34" charset="0"/>
                          <a:ea typeface="Tahoma" panose="020B0604030504040204" pitchFamily="34" charset="0"/>
                          <a:cs typeface="Tahoma" panose="020B0604030504040204" pitchFamily="34" charset="0"/>
                        </a:rPr>
                        <a:t>(</a:t>
                      </a:r>
                      <a:r>
                        <a:rPr lang="en-GB" sz="1600" i="1" dirty="0">
                          <a:solidFill>
                            <a:srgbClr val="FF0000"/>
                          </a:solidFill>
                          <a:latin typeface="Calibri" panose="020F0502020204030204" pitchFamily="34" charset="0"/>
                          <a:ea typeface="Tahoma" panose="020B0604030504040204" pitchFamily="34" charset="0"/>
                          <a:cs typeface="Tahoma" panose="020B0604030504040204" pitchFamily="34" charset="0"/>
                        </a:rPr>
                        <a:t>50 marks </a:t>
                      </a:r>
                      <a:r>
                        <a:rPr lang="en-GB" sz="1600" dirty="0">
                          <a:solidFill>
                            <a:srgbClr val="FF0000"/>
                          </a:solidFill>
                          <a:latin typeface="Calibri" panose="020F0502020204030204" pitchFamily="34" charset="0"/>
                          <a:ea typeface="Tahoma" panose="020B0604030504040204" pitchFamily="34" charset="0"/>
                          <a:cs typeface="Tahoma" panose="020B0604030504040204" pitchFamily="34" charset="0"/>
                        </a:rPr>
                        <a:t>- </a:t>
                      </a:r>
                      <a:r>
                        <a:rPr lang="en-GB" sz="1600" i="1" dirty="0">
                          <a:solidFill>
                            <a:srgbClr val="FF0000"/>
                          </a:solidFill>
                          <a:latin typeface="Calibri" panose="020F0502020204030204" pitchFamily="34" charset="0"/>
                          <a:ea typeface="Tahoma" panose="020B0604030504040204" pitchFamily="34" charset="0"/>
                          <a:cs typeface="Tahoma" panose="020B0604030504040204" pitchFamily="34" charset="0"/>
                        </a:rPr>
                        <a:t>1 hour reading and working time</a:t>
                      </a:r>
                      <a:r>
                        <a:rPr lang="en-GB" sz="1600" dirty="0">
                          <a:solidFill>
                            <a:srgbClr val="FF0000"/>
                          </a:solidFill>
                          <a:latin typeface="Calibri" panose="020F0502020204030204" pitchFamily="34" charset="0"/>
                          <a:ea typeface="Tahoma" panose="020B0604030504040204" pitchFamily="34" charset="0"/>
                          <a:cs typeface="Tahoma" panose="020B0604030504040204"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Char char="Ø"/>
                        <a:tabLst/>
                      </a:pPr>
                      <a:r>
                        <a:rPr kumimoji="0" lang="en-GB" sz="1800" b="1"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Mathematics:</a:t>
                      </a:r>
                      <a:r>
                        <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 Paper 1 – Arithmetic </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pP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(40 marks - 30 mins)</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pPr>
                      <a:endPar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endParaRP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Char char="Ø"/>
                        <a:tabLst/>
                      </a:pPr>
                      <a:r>
                        <a:rPr kumimoji="0" lang="en-GB" sz="1800" b="1"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Mathematics:</a:t>
                      </a:r>
                      <a:r>
                        <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 Paper 2 – Reasoning</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pP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(35 marks - 40 mins)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tc>
                  <a:txBody>
                    <a:bodyPr/>
                    <a:lstStyle/>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Char char="Ø"/>
                        <a:tabLst/>
                        <a:defRPr/>
                      </a:pPr>
                      <a:r>
                        <a:rPr kumimoji="0" lang="en-GB" sz="1800" b="1"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Mathematics: </a:t>
                      </a:r>
                      <a:r>
                        <a:rPr kumimoji="0" lang="en-GB" sz="1800" b="0" i="0" u="none" strike="noStrike" cap="none" normalizeH="0" baseline="0" dirty="0">
                          <a:ln>
                            <a:noFill/>
                          </a:ln>
                          <a:solidFill>
                            <a:schemeClr val="tx1"/>
                          </a:solidFill>
                          <a:effectLst/>
                          <a:latin typeface="Calibri" panose="020F0502020204030204" pitchFamily="34" charset="0"/>
                          <a:ea typeface="Tahoma" panose="020B0604030504040204" pitchFamily="34" charset="0"/>
                          <a:cs typeface="Tahoma" panose="020B0604030504040204" pitchFamily="34" charset="0"/>
                        </a:rPr>
                        <a:t>Paper 3 – Reasoning</a:t>
                      </a:r>
                    </a:p>
                    <a:p>
                      <a:pPr marL="0" marR="0" lvl="0" indent="0" algn="l" defTabSz="914400" rtl="0" eaLnBrk="1" fontAlgn="base" latinLnBrk="0" hangingPunct="1">
                        <a:lnSpc>
                          <a:spcPct val="100000"/>
                        </a:lnSpc>
                        <a:spcBef>
                          <a:spcPct val="20000"/>
                        </a:spcBef>
                        <a:spcAft>
                          <a:spcPct val="0"/>
                        </a:spcAft>
                        <a:buClrTx/>
                        <a:buSzPct val="65000"/>
                        <a:buFont typeface="Wingdings" pitchFamily="2" charset="2"/>
                        <a:buNone/>
                        <a:tabLst/>
                        <a:defRPr/>
                      </a:pPr>
                      <a:r>
                        <a:rPr kumimoji="0" lang="en-GB" sz="1600" b="0" i="1" u="none" strike="noStrike" cap="none" normalizeH="0" baseline="0" dirty="0">
                          <a:ln>
                            <a:noFill/>
                          </a:ln>
                          <a:solidFill>
                            <a:srgbClr val="FF0000"/>
                          </a:solidFill>
                          <a:effectLst/>
                          <a:latin typeface="Calibri" panose="020F0502020204030204" pitchFamily="34" charset="0"/>
                          <a:ea typeface="Tahoma" panose="020B0604030504040204" pitchFamily="34" charset="0"/>
                          <a:cs typeface="Tahoma" panose="020B0604030504040204" pitchFamily="34" charset="0"/>
                        </a:rPr>
                        <a:t>(35 marks - 40 mins)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lumMod val="20000"/>
                        <a:lumOff val="80000"/>
                      </a:schemeClr>
                    </a:solidFill>
                  </a:tcPr>
                </a:tc>
                <a:extLst>
                  <a:ext uri="{0D108BD9-81ED-4DB2-BD59-A6C34878D82A}">
                    <a16:rowId xmlns:a16="http://schemas.microsoft.com/office/drawing/2014/main" val="10001"/>
                  </a:ext>
                </a:extLst>
              </a:tr>
            </a:tbl>
          </a:graphicData>
        </a:graphic>
      </p:graphicFrame>
      <p:sp>
        <p:nvSpPr>
          <p:cNvPr id="5" name="TextBox 4"/>
          <p:cNvSpPr txBox="1"/>
          <p:nvPr/>
        </p:nvSpPr>
        <p:spPr>
          <a:xfrm>
            <a:off x="-11682" y="6351710"/>
            <a:ext cx="8976170" cy="523220"/>
          </a:xfrm>
          <a:prstGeom prst="rect">
            <a:avLst/>
          </a:prstGeom>
          <a:noFill/>
        </p:spPr>
        <p:txBody>
          <a:bodyPr wrap="square" rtlCol="0">
            <a:spAutoFit/>
          </a:bodyPr>
          <a:lstStyle/>
          <a:p>
            <a:pPr algn="ctr"/>
            <a:r>
              <a:rPr lang="en-GB" sz="1400" i="1" dirty="0"/>
              <a:t>Only in </a:t>
            </a:r>
            <a:r>
              <a:rPr lang="en-GB" sz="1400" i="1" u="sng" dirty="0"/>
              <a:t>very</a:t>
            </a:r>
            <a:r>
              <a:rPr lang="en-GB" sz="1400" i="1" dirty="0"/>
              <a:t> exceptional circumstances can this be altered so please ensure children attend school on these days. Ring the school as soon as possible if you have any concerns.</a:t>
            </a:r>
          </a:p>
        </p:txBody>
      </p:sp>
    </p:spTree>
    <p:extLst>
      <p:ext uri="{BB962C8B-B14F-4D97-AF65-F5344CB8AC3E}">
        <p14:creationId xmlns:p14="http://schemas.microsoft.com/office/powerpoint/2010/main" val="2133984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25" y="-99392"/>
            <a:ext cx="6278450" cy="769441"/>
          </a:xfrm>
          <a:prstGeom prst="rect">
            <a:avLst/>
          </a:prstGeom>
          <a:noFill/>
        </p:spPr>
        <p:txBody>
          <a:bodyPr wrap="none" lIns="91440" tIns="45720" rIns="91440" bIns="45720">
            <a:spAutoFit/>
          </a:bodyPr>
          <a:lstStyle/>
          <a:p>
            <a:pPr algn="ctr"/>
            <a:r>
              <a:rPr lang="en-US" sz="44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Monday</a:t>
            </a: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 GPS – Paper 1</a:t>
            </a:r>
          </a:p>
        </p:txBody>
      </p:sp>
      <p:sp>
        <p:nvSpPr>
          <p:cNvPr id="3" name="AutoShape 2" descr="Image result for gps ks2 sats questi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962766"/>
            <a:ext cx="5760640" cy="15509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4521" y="3645024"/>
            <a:ext cx="4699479" cy="2952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368" y="3645024"/>
            <a:ext cx="4013443" cy="3096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3086" y="692696"/>
            <a:ext cx="8623370" cy="1231106"/>
          </a:xfrm>
          <a:prstGeom prst="rect">
            <a:avLst/>
          </a:prstGeom>
        </p:spPr>
        <p:txBody>
          <a:bodyPr wrap="square">
            <a:spAutoFit/>
          </a:bodyPr>
          <a:lstStyle/>
          <a:p>
            <a:pPr marL="274320" indent="-274320">
              <a:buClr>
                <a:schemeClr val="accent3"/>
              </a:buClr>
              <a:buFont typeface="Wingdings 2"/>
              <a:buChar char=""/>
              <a:defRPr/>
            </a:pPr>
            <a:r>
              <a:rPr lang="en-GB" sz="2000" dirty="0"/>
              <a:t>45 minutes (50 marks). Score combined with Paper 2.</a:t>
            </a:r>
          </a:p>
          <a:p>
            <a:pPr marL="0" lvl="1">
              <a:buClr>
                <a:schemeClr val="accent3"/>
              </a:buClr>
              <a:defRPr/>
            </a:pPr>
            <a:endParaRPr lang="en-GB" dirty="0"/>
          </a:p>
          <a:p>
            <a:pPr marL="274320" lvl="1" indent="-274320">
              <a:buClr>
                <a:schemeClr val="accent3"/>
              </a:buClr>
              <a:buFont typeface="Wingdings 2"/>
              <a:buChar char=""/>
              <a:defRPr/>
            </a:pPr>
            <a:r>
              <a:rPr lang="en-GB" dirty="0"/>
              <a:t>Covers Grammar terminology (nouns, verbs </a:t>
            </a:r>
            <a:r>
              <a:rPr lang="en-GB" dirty="0" err="1"/>
              <a:t>etc</a:t>
            </a:r>
            <a:r>
              <a:rPr lang="en-GB" dirty="0"/>
              <a:t>), sentence structure (phrases and clauses), punctuation and spelling (prefixes, homophones etc.) </a:t>
            </a:r>
            <a:endParaRPr lang="en-GB" sz="2000" dirty="0"/>
          </a:p>
        </p:txBody>
      </p:sp>
    </p:spTree>
    <p:extLst>
      <p:ext uri="{BB962C8B-B14F-4D97-AF65-F5344CB8AC3E}">
        <p14:creationId xmlns:p14="http://schemas.microsoft.com/office/powerpoint/2010/main" val="149452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25" y="7937"/>
            <a:ext cx="6278450" cy="769441"/>
          </a:xfrm>
          <a:prstGeom prst="rect">
            <a:avLst/>
          </a:prstGeom>
          <a:noFill/>
        </p:spPr>
        <p:txBody>
          <a:bodyPr wrap="none" lIns="91440" tIns="45720" rIns="91440" bIns="45720">
            <a:spAutoFit/>
          </a:bodyPr>
          <a:lstStyle/>
          <a:p>
            <a:pPr algn="ctr"/>
            <a:r>
              <a:rPr lang="en-US" sz="44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Mon</a:t>
            </a: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day – GPS – Paper 2</a:t>
            </a:r>
          </a:p>
        </p:txBody>
      </p:sp>
      <p:sp>
        <p:nvSpPr>
          <p:cNvPr id="3" name="AutoShape 2" descr="Image result for gps ks2 sats questi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037068"/>
            <a:ext cx="7416824" cy="43891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307975" y="5892080"/>
            <a:ext cx="8640960" cy="830997"/>
          </a:xfrm>
          <a:prstGeom prst="rect">
            <a:avLst/>
          </a:prstGeom>
        </p:spPr>
        <p:txBody>
          <a:bodyPr wrap="square">
            <a:spAutoFit/>
          </a:bodyPr>
          <a:lstStyle/>
          <a:p>
            <a:pPr marL="274320" indent="-274320">
              <a:buClr>
                <a:schemeClr val="accent3"/>
              </a:buClr>
              <a:buFont typeface="Wingdings 2"/>
              <a:buChar char=""/>
              <a:defRPr/>
            </a:pPr>
            <a:r>
              <a:rPr lang="en-GB" sz="2400" dirty="0"/>
              <a:t>20 spellings testing the rules and patterns from all of KS2.</a:t>
            </a:r>
          </a:p>
          <a:p>
            <a:pPr marL="274320" indent="-274320">
              <a:buClr>
                <a:schemeClr val="accent3"/>
              </a:buClr>
              <a:buFont typeface="Wingdings 2"/>
              <a:buChar char=""/>
              <a:defRPr/>
            </a:pPr>
            <a:r>
              <a:rPr lang="en-GB" sz="2400" dirty="0"/>
              <a:t>20 marks.</a:t>
            </a:r>
            <a:endParaRPr lang="en-GB" sz="1400" dirty="0"/>
          </a:p>
        </p:txBody>
      </p:sp>
    </p:spTree>
    <p:extLst>
      <p:ext uri="{BB962C8B-B14F-4D97-AF65-F5344CB8AC3E}">
        <p14:creationId xmlns:p14="http://schemas.microsoft.com/office/powerpoint/2010/main" val="2874415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0247" y="-27493"/>
            <a:ext cx="6607386" cy="769441"/>
          </a:xfrm>
          <a:prstGeom prst="rect">
            <a:avLst/>
          </a:prstGeom>
          <a:noFill/>
        </p:spPr>
        <p:txBody>
          <a:bodyPr wrap="none" lIns="91440" tIns="45720" rIns="91440" bIns="45720">
            <a:spAutoFit/>
          </a:bodyPr>
          <a:lstStyle/>
          <a:p>
            <a:pPr algn="ctr"/>
            <a:r>
              <a:rPr lang="en-US" sz="44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Tues</a:t>
            </a: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day – Reading Paper</a:t>
            </a:r>
          </a:p>
        </p:txBody>
      </p:sp>
      <p:sp>
        <p:nvSpPr>
          <p:cNvPr id="3" name="AutoShape 2" descr="Image result for gps ks2 sats questio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p:nvPr/>
        </p:nvSpPr>
        <p:spPr>
          <a:xfrm>
            <a:off x="155575" y="908720"/>
            <a:ext cx="8640960" cy="3046988"/>
          </a:xfrm>
          <a:prstGeom prst="rect">
            <a:avLst/>
          </a:prstGeom>
        </p:spPr>
        <p:txBody>
          <a:bodyPr wrap="square">
            <a:spAutoFit/>
          </a:bodyPr>
          <a:lstStyle/>
          <a:p>
            <a:pPr marL="274320" indent="-274320">
              <a:buClr>
                <a:schemeClr val="accent3"/>
              </a:buClr>
              <a:buFont typeface="Wingdings 2"/>
              <a:buChar char=""/>
              <a:defRPr/>
            </a:pPr>
            <a:r>
              <a:rPr lang="en-GB" sz="2400" dirty="0"/>
              <a:t>Reading booklet contains three texts of increasing difficulty.</a:t>
            </a:r>
          </a:p>
          <a:p>
            <a:pPr>
              <a:buClr>
                <a:schemeClr val="accent3"/>
              </a:buClr>
              <a:defRPr/>
            </a:pPr>
            <a:endParaRPr lang="en-GB" sz="2400" dirty="0"/>
          </a:p>
          <a:p>
            <a:pPr marL="274320" indent="-274320">
              <a:buClr>
                <a:schemeClr val="accent3"/>
              </a:buClr>
              <a:buFont typeface="Wingdings 2"/>
              <a:buChar char=""/>
              <a:defRPr/>
            </a:pPr>
            <a:r>
              <a:rPr lang="en-GB" sz="2400" dirty="0"/>
              <a:t>Children have 1 hour to answer the questions and can refer to the booklet throughout. 50 marks in total.</a:t>
            </a:r>
          </a:p>
          <a:p>
            <a:pPr>
              <a:buClr>
                <a:schemeClr val="accent3"/>
              </a:buClr>
              <a:defRPr/>
            </a:pPr>
            <a:endParaRPr lang="en-GB" sz="2400" dirty="0"/>
          </a:p>
          <a:p>
            <a:pPr marL="274320" indent="-274320">
              <a:buClr>
                <a:schemeClr val="accent3"/>
              </a:buClr>
              <a:buFont typeface="Wingdings 2"/>
              <a:buChar char=""/>
              <a:defRPr/>
            </a:pPr>
            <a:r>
              <a:rPr lang="en-GB" sz="2400" dirty="0"/>
              <a:t>Questions can be short answers, longer sentences or ticking, numbering or matching in style.</a:t>
            </a:r>
            <a:endParaRPr lang="en-GB" sz="1400"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850" y="4289251"/>
            <a:ext cx="6210300" cy="2524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4316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3"/>
            <a:ext cx="4824536" cy="22444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361124"/>
            <a:ext cx="4896544" cy="27676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5128736"/>
            <a:ext cx="5762859" cy="15939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1291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430" y="7937"/>
            <a:ext cx="9061135"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Wednesday</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 </a:t>
            </a:r>
            <a:r>
              <a:rPr lang="en-US" sz="3600" b="1" u="sng"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Maths</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Paper 1 - Arithmetic</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Rectangle 3"/>
          <p:cNvSpPr/>
          <p:nvPr/>
        </p:nvSpPr>
        <p:spPr>
          <a:xfrm>
            <a:off x="179512" y="764704"/>
            <a:ext cx="8634760" cy="1569660"/>
          </a:xfrm>
          <a:prstGeom prst="rect">
            <a:avLst/>
          </a:prstGeom>
        </p:spPr>
        <p:txBody>
          <a:bodyPr wrap="square">
            <a:spAutoFit/>
          </a:bodyPr>
          <a:lstStyle/>
          <a:p>
            <a:pPr marL="274320" indent="-274320">
              <a:buClr>
                <a:schemeClr val="accent3"/>
              </a:buClr>
              <a:buFont typeface="Wingdings 2"/>
              <a:buChar char=""/>
              <a:defRPr/>
            </a:pPr>
            <a:r>
              <a:rPr lang="en-GB" sz="2400" dirty="0"/>
              <a:t>30 minutes (40 marks)</a:t>
            </a:r>
          </a:p>
          <a:p>
            <a:pPr marL="274320" indent="-274320">
              <a:buClr>
                <a:schemeClr val="accent3"/>
              </a:buClr>
              <a:buFont typeface="Wingdings 2"/>
              <a:buChar char=""/>
              <a:defRPr/>
            </a:pPr>
            <a:r>
              <a:rPr lang="en-GB" sz="2400" dirty="0"/>
              <a:t>Calculations involving all 4 operations, including fractions, decimals and percentages, long division and long multiplication.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70" y="2493813"/>
            <a:ext cx="2187633" cy="25193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752" y="4355926"/>
            <a:ext cx="1885950" cy="2457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4140315"/>
            <a:ext cx="2647950" cy="2638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55976" y="2492896"/>
            <a:ext cx="1895475"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07002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03" y="7937"/>
            <a:ext cx="8705075"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Wednes</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day – </a:t>
            </a:r>
            <a:r>
              <a:rPr lang="en-US" sz="3600" b="1" u="sng"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Maths</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Paper 2 - Reasoning</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Rectangle 3"/>
          <p:cNvSpPr/>
          <p:nvPr/>
        </p:nvSpPr>
        <p:spPr>
          <a:xfrm>
            <a:off x="179512" y="764704"/>
            <a:ext cx="8634760" cy="830997"/>
          </a:xfrm>
          <a:prstGeom prst="rect">
            <a:avLst/>
          </a:prstGeom>
        </p:spPr>
        <p:txBody>
          <a:bodyPr wrap="square">
            <a:spAutoFit/>
          </a:bodyPr>
          <a:lstStyle/>
          <a:p>
            <a:pPr marL="274320" indent="-274320">
              <a:buClr>
                <a:schemeClr val="accent3"/>
              </a:buClr>
              <a:buFont typeface="Wingdings 2"/>
              <a:buChar char=""/>
              <a:defRPr/>
            </a:pPr>
            <a:r>
              <a:rPr lang="en-GB" sz="2400" dirty="0"/>
              <a:t>40 minutes (35 marks)</a:t>
            </a:r>
          </a:p>
          <a:p>
            <a:pPr marL="274320" indent="-274320">
              <a:buClr>
                <a:schemeClr val="accent3"/>
              </a:buClr>
              <a:buFont typeface="Wingdings 2"/>
              <a:buChar char=""/>
              <a:defRPr/>
            </a:pPr>
            <a:r>
              <a:rPr lang="en-GB" sz="2400" dirty="0"/>
              <a:t>Mathematical fluency, solving problems and reasoning. </a:t>
            </a:r>
            <a:endParaRPr lang="en-GB" sz="2400" dirty="0">
              <a:solidFill>
                <a:srgbClr val="FF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772816"/>
            <a:ext cx="4057650" cy="476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0078" y="4375076"/>
            <a:ext cx="4082967"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7846" y="1876797"/>
            <a:ext cx="4438650" cy="2200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49314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8061" y="7937"/>
            <a:ext cx="8258159"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Thursday</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 </a:t>
            </a:r>
            <a:r>
              <a:rPr lang="en-US" sz="3600" b="1" u="sng"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Maths</a:t>
            </a:r>
            <a:r>
              <a:rPr lang="en-US" sz="36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 Paper 3 - Reasoning</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Rectangle 3"/>
          <p:cNvSpPr/>
          <p:nvPr/>
        </p:nvSpPr>
        <p:spPr>
          <a:xfrm>
            <a:off x="179512" y="764704"/>
            <a:ext cx="8634760" cy="830997"/>
          </a:xfrm>
          <a:prstGeom prst="rect">
            <a:avLst/>
          </a:prstGeom>
        </p:spPr>
        <p:txBody>
          <a:bodyPr wrap="square">
            <a:spAutoFit/>
          </a:bodyPr>
          <a:lstStyle/>
          <a:p>
            <a:pPr marL="274320" indent="-274320">
              <a:buClr>
                <a:schemeClr val="accent3"/>
              </a:buClr>
              <a:buFont typeface="Wingdings 2"/>
              <a:buChar char=""/>
              <a:defRPr/>
            </a:pPr>
            <a:r>
              <a:rPr lang="en-GB" sz="2400" dirty="0"/>
              <a:t>40 minutes (35 marks)</a:t>
            </a:r>
          </a:p>
          <a:p>
            <a:pPr marL="274320" indent="-274320">
              <a:buClr>
                <a:schemeClr val="accent3"/>
              </a:buClr>
              <a:buFont typeface="Wingdings 2"/>
              <a:buChar char=""/>
              <a:defRPr/>
            </a:pPr>
            <a:r>
              <a:rPr lang="en-GB" sz="2400" dirty="0"/>
              <a:t>Mathematical fluency, solving problems and reasoning. </a:t>
            </a:r>
            <a:endParaRPr lang="en-GB" sz="2400" dirty="0">
              <a:solidFill>
                <a:srgbClr val="FF0000"/>
              </a:solidFill>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1988840"/>
            <a:ext cx="4369690"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3086" y="1772817"/>
            <a:ext cx="4525418" cy="15114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3573016"/>
            <a:ext cx="4394380" cy="31030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362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8164" y="7937"/>
            <a:ext cx="6857968"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are the results reported?</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89768" y="620688"/>
            <a:ext cx="8874720" cy="6463308"/>
          </a:xfrm>
          <a:prstGeom prst="rect">
            <a:avLst/>
          </a:prstGeom>
        </p:spPr>
        <p:txBody>
          <a:bodyPr wrap="square">
            <a:spAutoFit/>
          </a:bodyPr>
          <a:lstStyle/>
          <a:p>
            <a:pPr marL="274320" indent="-274320">
              <a:buClr>
                <a:schemeClr val="accent3"/>
              </a:buClr>
              <a:buFont typeface="Wingdings 2"/>
              <a:buChar char=""/>
              <a:defRPr/>
            </a:pPr>
            <a:r>
              <a:rPr lang="en-GB" sz="2200" dirty="0"/>
              <a:t>The scores are totalled for the papers (</a:t>
            </a:r>
            <a:r>
              <a:rPr lang="en-GB" sz="2200" dirty="0" err="1"/>
              <a:t>eg</a:t>
            </a:r>
            <a:r>
              <a:rPr lang="en-GB" sz="2200" dirty="0"/>
              <a:t> GPS + Spelling).</a:t>
            </a:r>
          </a:p>
          <a:p>
            <a:pPr marL="274320" indent="-274320">
              <a:buClr>
                <a:schemeClr val="accent3"/>
              </a:buClr>
              <a:buFont typeface="Wingdings 2"/>
              <a:buChar char=""/>
              <a:defRPr/>
            </a:pPr>
            <a:r>
              <a:rPr lang="en-GB" sz="2200" dirty="0"/>
              <a:t>This creates a ‘Raw Score’.</a:t>
            </a:r>
          </a:p>
          <a:p>
            <a:pPr marL="274320" indent="-274320">
              <a:buClr>
                <a:schemeClr val="accent3"/>
              </a:buClr>
              <a:buFont typeface="Wingdings 2"/>
              <a:buChar char=""/>
              <a:defRPr/>
            </a:pPr>
            <a:r>
              <a:rPr lang="en-GB" sz="2200" dirty="0"/>
              <a:t>The STA (Standards and Testing Agency) decides on the mark that is the expected standard and this is given a </a:t>
            </a:r>
            <a:r>
              <a:rPr lang="en-GB" sz="2200" b="1" dirty="0"/>
              <a:t>Scaled Score</a:t>
            </a:r>
            <a:r>
              <a:rPr lang="en-GB" sz="2200" dirty="0"/>
              <a:t> of 100.</a:t>
            </a:r>
          </a:p>
          <a:p>
            <a:pPr marL="274320" indent="-274320">
              <a:buClr>
                <a:schemeClr val="accent3"/>
              </a:buClr>
              <a:buFont typeface="Wingdings 2"/>
              <a:buChar char=""/>
              <a:defRPr/>
            </a:pPr>
            <a:r>
              <a:rPr lang="en-GB" sz="2200" dirty="0"/>
              <a:t>Scaled Scores range from 80 to 120.</a:t>
            </a:r>
          </a:p>
          <a:p>
            <a:pPr>
              <a:buClr>
                <a:schemeClr val="accent3"/>
              </a:buClr>
              <a:defRPr/>
            </a:pPr>
            <a:endParaRPr lang="en-GB" dirty="0"/>
          </a:p>
          <a:p>
            <a:pPr>
              <a:buClr>
                <a:schemeClr val="accent3"/>
              </a:buClr>
              <a:defRPr/>
            </a:pPr>
            <a:endParaRPr lang="en-GB" sz="2400" dirty="0"/>
          </a:p>
          <a:p>
            <a:pPr>
              <a:buClr>
                <a:schemeClr val="accent3"/>
              </a:buClr>
              <a:defRPr/>
            </a:pPr>
            <a:endParaRPr lang="en-GB" sz="2400" dirty="0"/>
          </a:p>
          <a:p>
            <a:pPr>
              <a:buClr>
                <a:schemeClr val="accent3"/>
              </a:buClr>
              <a:defRPr/>
            </a:pPr>
            <a:endParaRPr lang="en-GB" sz="2400" dirty="0"/>
          </a:p>
          <a:p>
            <a:pPr>
              <a:buClr>
                <a:schemeClr val="accent3"/>
              </a:buClr>
              <a:defRPr/>
            </a:pPr>
            <a:endParaRPr lang="en-GB" sz="2400" dirty="0"/>
          </a:p>
          <a:p>
            <a:pPr>
              <a:buClr>
                <a:schemeClr val="accent3"/>
              </a:buClr>
              <a:defRPr/>
            </a:pPr>
            <a:endParaRPr lang="en-GB" sz="1400" dirty="0"/>
          </a:p>
          <a:p>
            <a:pPr marL="274320" indent="-274320">
              <a:buClr>
                <a:schemeClr val="accent3"/>
              </a:buClr>
              <a:buFont typeface="Wingdings 2"/>
              <a:buChar char=""/>
              <a:defRPr/>
            </a:pPr>
            <a:r>
              <a:rPr lang="en-GB" sz="2200" dirty="0"/>
              <a:t>A scaled score of 100 or more shows the child has ‘</a:t>
            </a:r>
            <a:r>
              <a:rPr lang="en-GB" sz="2200" b="1" dirty="0"/>
              <a:t>Achieved the Standard</a:t>
            </a:r>
            <a:r>
              <a:rPr lang="en-GB" sz="2200" dirty="0"/>
              <a:t>’ (AS).</a:t>
            </a:r>
          </a:p>
          <a:p>
            <a:pPr marL="274320" indent="-274320">
              <a:buClr>
                <a:schemeClr val="accent3"/>
              </a:buClr>
              <a:buFont typeface="Wingdings 2"/>
              <a:buChar char=""/>
              <a:defRPr/>
            </a:pPr>
            <a:r>
              <a:rPr lang="en-GB" sz="2200" dirty="0"/>
              <a:t>A scaled score below 100 shows the child has ‘</a:t>
            </a:r>
            <a:r>
              <a:rPr lang="en-GB" sz="2200" b="1" dirty="0"/>
              <a:t>Not Achieved the Standard</a:t>
            </a:r>
            <a:r>
              <a:rPr lang="en-GB" sz="2200" dirty="0"/>
              <a:t>’ (NS).</a:t>
            </a:r>
          </a:p>
          <a:p>
            <a:pPr marL="274320" indent="-274320">
              <a:buClr>
                <a:schemeClr val="accent3"/>
              </a:buClr>
              <a:buFont typeface="Wingdings 2"/>
              <a:buChar char=""/>
              <a:defRPr/>
            </a:pPr>
            <a:r>
              <a:rPr lang="en-GB" sz="2000" i="1" dirty="0"/>
              <a:t>A scaled score of 110 or more shows the child is working at </a:t>
            </a:r>
            <a:r>
              <a:rPr lang="en-GB" sz="2000" b="1" i="1" dirty="0"/>
              <a:t>‘Greater Depth’.</a:t>
            </a:r>
          </a:p>
          <a:p>
            <a:pPr marL="274320" indent="-274320">
              <a:buClr>
                <a:schemeClr val="accent3"/>
              </a:buClr>
              <a:buFont typeface="Wingdings 2"/>
              <a:buChar char=""/>
              <a:defRPr/>
            </a:pPr>
            <a:r>
              <a:rPr lang="en-GB" sz="2000" b="1" dirty="0"/>
              <a:t>You will find out their results when your child’s school report comes out in July.</a:t>
            </a: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2564904"/>
            <a:ext cx="1552841" cy="16157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69748" y="2596521"/>
            <a:ext cx="1656184" cy="1560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7143" y="2596521"/>
            <a:ext cx="1717185" cy="1584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7937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51469"/>
            <a:ext cx="6857968"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are the results reported?</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107504" y="594862"/>
            <a:ext cx="8930774" cy="6001643"/>
          </a:xfrm>
          <a:prstGeom prst="rect">
            <a:avLst/>
          </a:prstGeom>
        </p:spPr>
        <p:txBody>
          <a:bodyPr wrap="square">
            <a:spAutoFit/>
          </a:bodyPr>
          <a:lstStyle/>
          <a:p>
            <a:pPr marL="274320" indent="-274320">
              <a:buClr>
                <a:schemeClr val="accent3"/>
              </a:buClr>
              <a:buFont typeface="Wingdings 2"/>
              <a:buChar char=""/>
              <a:defRPr/>
            </a:pPr>
            <a:r>
              <a:rPr lang="en-GB" sz="2400" dirty="0"/>
              <a:t>Children’s writing is assessed by the class teacher according to the ‘Interim Framework’.</a:t>
            </a:r>
          </a:p>
          <a:p>
            <a:pPr marL="274320" indent="-274320">
              <a:buClr>
                <a:schemeClr val="accent3"/>
              </a:buClr>
              <a:buFont typeface="Wingdings 2"/>
              <a:buChar char=""/>
              <a:defRPr/>
            </a:pPr>
            <a:r>
              <a:rPr lang="en-GB" sz="2400" dirty="0"/>
              <a:t>This is a list of statements that children have to show they can achieve in a range of their work. They cover writing for a range of purposes, varying sentence structure, punctuation, using levels of formality, organisational features, ambitious vocabulary, spelling, handwriting etc.</a:t>
            </a:r>
          </a:p>
          <a:p>
            <a:pPr marL="274320" indent="-274320">
              <a:buClr>
                <a:schemeClr val="accent3"/>
              </a:buClr>
              <a:buFont typeface="Wingdings 2"/>
              <a:buChar char=""/>
              <a:defRPr/>
            </a:pPr>
            <a:endParaRPr lang="en-GB" sz="2400" dirty="0"/>
          </a:p>
          <a:p>
            <a:pPr>
              <a:buClr>
                <a:schemeClr val="accent3"/>
              </a:buClr>
              <a:defRPr/>
            </a:pPr>
            <a:r>
              <a:rPr lang="en-GB" sz="2400" dirty="0"/>
              <a:t>This is reported in the following way:</a:t>
            </a:r>
          </a:p>
          <a:p>
            <a:pPr marL="274320" indent="-274320">
              <a:buClr>
                <a:schemeClr val="accent3"/>
              </a:buClr>
              <a:buFont typeface="Wingdings 2"/>
              <a:buChar char=""/>
              <a:defRPr/>
            </a:pPr>
            <a:r>
              <a:rPr lang="en-GB" sz="2400" dirty="0"/>
              <a:t>If children show </a:t>
            </a:r>
            <a:r>
              <a:rPr lang="en-GB" sz="2400" b="1" u="sng" dirty="0"/>
              <a:t>all</a:t>
            </a:r>
            <a:r>
              <a:rPr lang="en-GB" sz="2400" dirty="0"/>
              <a:t> the statements, they are </a:t>
            </a:r>
            <a:r>
              <a:rPr lang="en-GB" sz="2400" b="1" dirty="0"/>
              <a:t>‘Working at Expected Standards’</a:t>
            </a:r>
            <a:r>
              <a:rPr lang="en-GB" sz="2400" dirty="0"/>
              <a:t>. (EXS)</a:t>
            </a:r>
          </a:p>
          <a:p>
            <a:pPr marL="274320" indent="-274320">
              <a:buClr>
                <a:schemeClr val="accent3"/>
              </a:buClr>
              <a:buFont typeface="Wingdings 2"/>
              <a:buChar char=""/>
              <a:defRPr/>
            </a:pPr>
            <a:r>
              <a:rPr lang="en-GB" sz="2400" dirty="0"/>
              <a:t>If the children show some but not all the statements, they are </a:t>
            </a:r>
            <a:r>
              <a:rPr lang="en-GB" sz="2400" b="1" dirty="0"/>
              <a:t>‘Working Towards the Standards’. </a:t>
            </a:r>
            <a:r>
              <a:rPr lang="en-GB" sz="2400" dirty="0"/>
              <a:t>(WTS)</a:t>
            </a:r>
          </a:p>
          <a:p>
            <a:pPr marL="274320" indent="-274320">
              <a:buClr>
                <a:schemeClr val="accent3"/>
              </a:buClr>
              <a:buFont typeface="Wingdings 2"/>
              <a:buChar char=""/>
              <a:defRPr/>
            </a:pPr>
            <a:r>
              <a:rPr lang="en-GB" sz="2400" dirty="0"/>
              <a:t>If the children show further statements, they are working at </a:t>
            </a:r>
            <a:r>
              <a:rPr lang="en-GB" sz="2400" b="1" dirty="0"/>
              <a:t>‘Greater Depth’</a:t>
            </a:r>
            <a:r>
              <a:rPr lang="en-GB" sz="2400" dirty="0"/>
              <a:t>. (GD)</a:t>
            </a:r>
          </a:p>
          <a:p>
            <a:pPr marL="274320" indent="-274320">
              <a:buClr>
                <a:schemeClr val="accent3"/>
              </a:buClr>
              <a:buFont typeface="Wingdings 2"/>
              <a:buChar char=""/>
              <a:defRPr/>
            </a:pPr>
            <a:r>
              <a:rPr lang="en-GB" sz="2400" dirty="0"/>
              <a:t>Children’s writing can be deemed to be pre-key stage 2. </a:t>
            </a:r>
          </a:p>
        </p:txBody>
      </p:sp>
    </p:spTree>
    <p:extLst>
      <p:ext uri="{BB962C8B-B14F-4D97-AF65-F5344CB8AC3E}">
        <p14:creationId xmlns:p14="http://schemas.microsoft.com/office/powerpoint/2010/main" val="10127355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52180" y="7937"/>
            <a:ext cx="4709944"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Access arrangements</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Rectangle 3"/>
          <p:cNvSpPr/>
          <p:nvPr/>
        </p:nvSpPr>
        <p:spPr>
          <a:xfrm>
            <a:off x="83638" y="654268"/>
            <a:ext cx="8880850" cy="6001643"/>
          </a:xfrm>
          <a:prstGeom prst="rect">
            <a:avLst/>
          </a:prstGeom>
        </p:spPr>
        <p:txBody>
          <a:bodyPr wrap="square">
            <a:spAutoFit/>
          </a:bodyPr>
          <a:lstStyle/>
          <a:p>
            <a:pPr marL="274320" indent="-274320">
              <a:buClr>
                <a:schemeClr val="accent3"/>
              </a:buClr>
              <a:buFont typeface="Wingdings 2"/>
              <a:buChar char=""/>
              <a:defRPr/>
            </a:pPr>
            <a:r>
              <a:rPr lang="en-GB" sz="2400" dirty="0"/>
              <a:t>Adjustments to how the SATs are delivered can be made for pupils who have additional or specific needs.</a:t>
            </a:r>
          </a:p>
          <a:p>
            <a:pPr marL="274320" indent="-274320">
              <a:buClr>
                <a:schemeClr val="accent3"/>
              </a:buClr>
              <a:buFont typeface="Wingdings 2"/>
              <a:buChar char=""/>
              <a:defRPr/>
            </a:pPr>
            <a:r>
              <a:rPr lang="en-GB" sz="2400" dirty="0"/>
              <a:t>This is based on normal classroom practise.</a:t>
            </a:r>
          </a:p>
          <a:p>
            <a:pPr marL="274320" indent="-274320">
              <a:buClr>
                <a:schemeClr val="accent3"/>
              </a:buClr>
              <a:buFont typeface="Wingdings 2"/>
              <a:buChar char=""/>
              <a:defRPr/>
            </a:pPr>
            <a:r>
              <a:rPr lang="en-GB" sz="2400" dirty="0"/>
              <a:t>It can include rest breaks, extra time, having a reader or working in a separate room.</a:t>
            </a:r>
          </a:p>
          <a:p>
            <a:pPr marL="274320" indent="-274320">
              <a:buClr>
                <a:schemeClr val="accent3"/>
              </a:buClr>
              <a:buFont typeface="Wingdings 2"/>
              <a:buChar char=""/>
              <a:defRPr/>
            </a:pPr>
            <a:r>
              <a:rPr lang="en-GB" sz="2400" dirty="0"/>
              <a:t>We have to justify and provide evidence for why we have made these arrangements and this may be checked by LA monitoring visits. </a:t>
            </a:r>
          </a:p>
          <a:p>
            <a:pPr marL="274320" indent="-274320">
              <a:buClr>
                <a:schemeClr val="accent3"/>
              </a:buClr>
              <a:buFont typeface="Wingdings 2"/>
              <a:buChar char=""/>
              <a:defRPr/>
            </a:pPr>
            <a:r>
              <a:rPr lang="en-GB" sz="2400" dirty="0"/>
              <a:t>We will submit this request by </a:t>
            </a:r>
            <a:r>
              <a:rPr lang="en-GB" sz="2400" b="1" dirty="0"/>
              <a:t>21</a:t>
            </a:r>
            <a:r>
              <a:rPr lang="en-GB" sz="2400" b="1" baseline="30000" dirty="0"/>
              <a:t>st</a:t>
            </a:r>
            <a:r>
              <a:rPr lang="en-GB" sz="2400" b="1" dirty="0"/>
              <a:t> May.</a:t>
            </a:r>
            <a:endParaRPr lang="en-GB" sz="2400" dirty="0"/>
          </a:p>
          <a:p>
            <a:pPr marL="274320" indent="-274320">
              <a:buClr>
                <a:schemeClr val="accent3"/>
              </a:buClr>
              <a:buFont typeface="Wingdings 2"/>
              <a:buChar char=""/>
              <a:defRPr/>
            </a:pPr>
            <a:r>
              <a:rPr lang="en-GB" sz="2400" dirty="0"/>
              <a:t>We will inform you if we feel this would be applicable to your child – but do let us know if you have any concerns.</a:t>
            </a:r>
          </a:p>
          <a:p>
            <a:pPr marL="274320" indent="-274320">
              <a:buClr>
                <a:schemeClr val="accent3"/>
              </a:buClr>
              <a:buFont typeface="Wingdings 2"/>
              <a:buChar char=""/>
              <a:defRPr/>
            </a:pPr>
            <a:endParaRPr lang="en-GB" sz="2400" dirty="0"/>
          </a:p>
          <a:p>
            <a:pPr marL="274320" indent="-274320">
              <a:buClr>
                <a:schemeClr val="accent3"/>
              </a:buClr>
              <a:buFont typeface="Wingdings 2"/>
              <a:buChar char=""/>
              <a:defRPr/>
            </a:pPr>
            <a:r>
              <a:rPr lang="en-GB" sz="2400" dirty="0"/>
              <a:t>We can also request that circumstances be taken into account that may impact on your child in the run up to or during SATs week (</a:t>
            </a:r>
            <a:r>
              <a:rPr lang="en-GB" sz="2000" i="1" dirty="0" err="1"/>
              <a:t>eg</a:t>
            </a:r>
            <a:r>
              <a:rPr lang="en-GB" sz="2000" i="1" dirty="0"/>
              <a:t> illness in the family). </a:t>
            </a:r>
            <a:r>
              <a:rPr lang="en-GB" sz="2400" dirty="0"/>
              <a:t>Please let us know if there is anything you think we need to consider.</a:t>
            </a:r>
          </a:p>
        </p:txBody>
      </p:sp>
    </p:spTree>
    <p:extLst>
      <p:ext uri="{BB962C8B-B14F-4D97-AF65-F5344CB8AC3E}">
        <p14:creationId xmlns:p14="http://schemas.microsoft.com/office/powerpoint/2010/main" val="548866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07524" y="7937"/>
            <a:ext cx="1999265"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Revision</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179512" y="764704"/>
            <a:ext cx="8784976" cy="5632311"/>
          </a:xfrm>
          <a:prstGeom prst="rect">
            <a:avLst/>
          </a:prstGeom>
        </p:spPr>
        <p:txBody>
          <a:bodyPr wrap="square">
            <a:spAutoFit/>
          </a:bodyPr>
          <a:lstStyle/>
          <a:p>
            <a:pPr marL="274320" indent="-274320">
              <a:buClr>
                <a:schemeClr val="accent3"/>
              </a:buClr>
              <a:buFont typeface="Wingdings 2"/>
              <a:buChar char=""/>
              <a:defRPr/>
            </a:pPr>
            <a:r>
              <a:rPr lang="en-GB" sz="2400" dirty="0"/>
              <a:t>Within the next week, the children will be issued with revision materials and additional homework to help prepare them for the SATs.</a:t>
            </a:r>
          </a:p>
          <a:p>
            <a:pPr marL="274320" indent="-274320">
              <a:buClr>
                <a:schemeClr val="accent3"/>
              </a:buClr>
              <a:buFont typeface="Wingdings 2"/>
              <a:buChar char=""/>
              <a:defRPr/>
            </a:pPr>
            <a:r>
              <a:rPr lang="en-GB" sz="2400" dirty="0"/>
              <a:t>We strive to get children prepared and confident for the tests, but not at the expense of other subjects and their personal well-being. </a:t>
            </a:r>
          </a:p>
          <a:p>
            <a:pPr marL="274320" indent="-274320">
              <a:buClr>
                <a:schemeClr val="accent3"/>
              </a:buClr>
              <a:buFont typeface="Wingdings 2"/>
              <a:buChar char=""/>
              <a:defRPr/>
            </a:pPr>
            <a:endParaRPr lang="en-GB" sz="2400" dirty="0"/>
          </a:p>
          <a:p>
            <a:pPr marL="274320" indent="-274320">
              <a:buClr>
                <a:schemeClr val="accent3"/>
              </a:buClr>
              <a:buFont typeface="Wingdings 2"/>
              <a:buChar char=""/>
              <a:defRPr/>
            </a:pPr>
            <a:endParaRPr lang="en-GB" sz="2400" dirty="0"/>
          </a:p>
          <a:p>
            <a:pPr>
              <a:buClr>
                <a:schemeClr val="accent3"/>
              </a:buClr>
              <a:defRPr/>
            </a:pPr>
            <a:endParaRPr lang="en-GB" sz="2400" dirty="0"/>
          </a:p>
          <a:p>
            <a:pPr>
              <a:buClr>
                <a:schemeClr val="accent3"/>
              </a:buClr>
              <a:defRPr/>
            </a:pPr>
            <a:endParaRPr lang="en-GB" sz="2400" dirty="0"/>
          </a:p>
          <a:p>
            <a:pPr marL="274320" indent="-274320">
              <a:buClr>
                <a:schemeClr val="accent3"/>
              </a:buClr>
              <a:buFont typeface="Wingdings 2"/>
              <a:buChar char=""/>
              <a:defRPr/>
            </a:pPr>
            <a:r>
              <a:rPr lang="en-GB" sz="2400" dirty="0"/>
              <a:t>There will be more homework, often due the next or following days, but these will be brief tasks that should not take more than 15 minutes.</a:t>
            </a:r>
          </a:p>
          <a:p>
            <a:pPr marL="274320" indent="-274320">
              <a:buClr>
                <a:schemeClr val="accent3"/>
              </a:buClr>
              <a:buFont typeface="Wingdings 2"/>
              <a:buChar char=""/>
              <a:defRPr/>
            </a:pPr>
            <a:r>
              <a:rPr lang="en-GB" sz="2400" dirty="0"/>
              <a:t>We also provide revision materials and guides that children (and parents) can access as and when they choose/ need.</a:t>
            </a:r>
          </a:p>
        </p:txBody>
      </p:sp>
      <p:pic>
        <p:nvPicPr>
          <p:cNvPr id="4" name="Picture 11" descr="C:\Documents and Settings\tippinga\Local Settings\Temporary Internet Files\Content.IE5\FU1GIBF6\MM900395714[1].gif"/>
          <p:cNvPicPr>
            <a:picLocks noChangeAspect="1" noChangeArrowheads="1" noCrop="1"/>
          </p:cNvPicPr>
          <p:nvPr/>
        </p:nvPicPr>
        <p:blipFill>
          <a:blip r:embed="rId2" cstate="print"/>
          <a:srcRect/>
          <a:stretch>
            <a:fillRect/>
          </a:stretch>
        </p:blipFill>
        <p:spPr bwMode="auto">
          <a:xfrm>
            <a:off x="3736291" y="2780928"/>
            <a:ext cx="1670498" cy="1670498"/>
          </a:xfrm>
          <a:prstGeom prst="rect">
            <a:avLst/>
          </a:prstGeom>
          <a:noFill/>
        </p:spPr>
      </p:pic>
    </p:spTree>
    <p:extLst>
      <p:ext uri="{BB962C8B-B14F-4D97-AF65-F5344CB8AC3E}">
        <p14:creationId xmlns:p14="http://schemas.microsoft.com/office/powerpoint/2010/main" val="309736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2628" y="7937"/>
            <a:ext cx="5949064" cy="1446550"/>
          </a:xfrm>
          <a:prstGeom prst="rect">
            <a:avLst/>
          </a:prstGeom>
          <a:noFill/>
        </p:spPr>
        <p:txBody>
          <a:bodyPr wrap="none" lIns="91440" tIns="45720" rIns="91440" bIns="45720">
            <a:spAutoFit/>
          </a:bodyPr>
          <a:lstStyle/>
          <a:p>
            <a:pPr algn="ct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Monitoring so far and </a:t>
            </a:r>
          </a:p>
          <a:p>
            <a:pPr algn="ctr"/>
            <a:r>
              <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preparation </a:t>
            </a:r>
          </a:p>
        </p:txBody>
      </p:sp>
      <p:sp>
        <p:nvSpPr>
          <p:cNvPr id="5" name="Rectangle 4"/>
          <p:cNvSpPr/>
          <p:nvPr/>
        </p:nvSpPr>
        <p:spPr>
          <a:xfrm>
            <a:off x="467544" y="1314004"/>
            <a:ext cx="8784976" cy="7355860"/>
          </a:xfrm>
          <a:prstGeom prst="rect">
            <a:avLst/>
          </a:prstGeom>
        </p:spPr>
        <p:txBody>
          <a:bodyPr wrap="square">
            <a:spAutoFit/>
          </a:bodyPr>
          <a:lstStyle/>
          <a:p>
            <a:r>
              <a:rPr lang="en-GB" sz="2400" dirty="0">
                <a:solidFill>
                  <a:srgbClr val="FF0000"/>
                </a:solidFill>
              </a:rPr>
              <a:t>Progress so far</a:t>
            </a:r>
          </a:p>
          <a:p>
            <a:pPr marL="457200" indent="-457200">
              <a:buFontTx/>
              <a:buChar char="-"/>
            </a:pPr>
            <a:r>
              <a:rPr lang="en-GB" sz="2400" dirty="0"/>
              <a:t>I have been monitoring the children’s progress since the beginning of Year 6. We have completed two rounds of assessment and will have two more before SATs week. I will update you at parents' evening, or possibly before if I feel necessary. Please pop in and see me if you would like an update. </a:t>
            </a:r>
          </a:p>
          <a:p>
            <a:r>
              <a:rPr lang="en-GB" sz="2800" dirty="0">
                <a:solidFill>
                  <a:srgbClr val="FF0000"/>
                </a:solidFill>
              </a:rPr>
              <a:t>Preparation</a:t>
            </a:r>
          </a:p>
          <a:p>
            <a:pPr marL="342900" indent="-342900">
              <a:buFontTx/>
              <a:buChar char="-"/>
            </a:pPr>
            <a:r>
              <a:rPr lang="en-GB" sz="2400" dirty="0"/>
              <a:t>As the term progresses, a range of interventions will run to support the children’s learning and understanding. These could be to help the children meet the expected standard or to help them achieve Greater Depth. They will work individually or in small groups with an adult on a specific skill and then return to class. They normally last for around 20 minutes. </a:t>
            </a:r>
          </a:p>
          <a:p>
            <a:pPr marL="342900" indent="-342900">
              <a:buFontTx/>
              <a:buChar char="-"/>
            </a:pPr>
            <a:endParaRPr lang="en-GB" sz="2400" dirty="0"/>
          </a:p>
          <a:p>
            <a:pPr marL="457200" indent="-457200">
              <a:buFontTx/>
              <a:buChar char="-"/>
            </a:pPr>
            <a:endParaRPr lang="en-GB" sz="2800" dirty="0"/>
          </a:p>
          <a:p>
            <a:pPr marL="457200" indent="-457200">
              <a:buFontTx/>
              <a:buChar char="-"/>
            </a:pPr>
            <a:endParaRPr lang="en-GB" sz="2800" dirty="0"/>
          </a:p>
          <a:p>
            <a:endParaRPr lang="en-GB" sz="2800" dirty="0"/>
          </a:p>
        </p:txBody>
      </p:sp>
      <p:pic>
        <p:nvPicPr>
          <p:cNvPr id="8" name="Picture 15" descr="new_logo">
            <a:hlinkClick r:id="rId2"/>
          </p:cNvPr>
          <p:cNvPicPr>
            <a:picLocks noChangeAspect="1" noChangeArrowheads="1"/>
          </p:cNvPicPr>
          <p:nvPr/>
        </p:nvPicPr>
        <p:blipFill>
          <a:blip r:embed="rId3" cstate="print"/>
          <a:srcRect/>
          <a:stretch>
            <a:fillRect/>
          </a:stretch>
        </p:blipFill>
        <p:spPr bwMode="auto">
          <a:xfrm>
            <a:off x="7839622" y="188640"/>
            <a:ext cx="1062575" cy="1129339"/>
          </a:xfrm>
          <a:prstGeom prst="rect">
            <a:avLst/>
          </a:prstGeom>
          <a:noFill/>
          <a:ln w="9525">
            <a:noFill/>
            <a:miter lim="800000"/>
            <a:headEnd/>
            <a:tailEnd/>
          </a:ln>
        </p:spPr>
      </p:pic>
    </p:spTree>
    <p:extLst>
      <p:ext uri="{BB962C8B-B14F-4D97-AF65-F5344CB8AC3E}">
        <p14:creationId xmlns:p14="http://schemas.microsoft.com/office/powerpoint/2010/main" val="97741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72039" y="7937"/>
            <a:ext cx="2470228"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Well-being</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467544" y="1196752"/>
            <a:ext cx="8784976" cy="5324535"/>
          </a:xfrm>
          <a:prstGeom prst="rect">
            <a:avLst/>
          </a:prstGeom>
        </p:spPr>
        <p:txBody>
          <a:bodyPr wrap="square">
            <a:spAutoFit/>
          </a:bodyPr>
          <a:lstStyle/>
          <a:p>
            <a:r>
              <a:rPr lang="en-GB" sz="2800" dirty="0">
                <a:solidFill>
                  <a:srgbClr val="FF0000"/>
                </a:solidFill>
              </a:rPr>
              <a:t>Leading up to SATs: </a:t>
            </a:r>
          </a:p>
          <a:p>
            <a:r>
              <a:rPr lang="en-GB" sz="2400" dirty="0"/>
              <a:t>- Whilst we will be working hard leading up to SATs, it will not dominate our curriculum. We will still do Topic lessons in the afternoon, get outside as much as possible and keep ourselves active in PE etc. There are many aspects of the Year 6 curriculum, especially during those summer months, that I still want the children to experience.</a:t>
            </a:r>
          </a:p>
          <a:p>
            <a:r>
              <a:rPr lang="en-GB" sz="2400" dirty="0"/>
              <a:t>- We will have a Mock Week two weeks before the real thing, just to practise being in the hall and completing the tests under formal conditions.</a:t>
            </a:r>
          </a:p>
          <a:p>
            <a:r>
              <a:rPr lang="en-GB" sz="2400" dirty="0"/>
              <a:t>- We will also do lots of work around our well-being and having a positive attitude going into SATs week. They will be very rehearsed and ready!</a:t>
            </a:r>
          </a:p>
          <a:p>
            <a:r>
              <a:rPr lang="en-GB" sz="2400" dirty="0"/>
              <a:t>I want everybody to achieve their potential. </a:t>
            </a:r>
          </a:p>
        </p:txBody>
      </p:sp>
      <p:pic>
        <p:nvPicPr>
          <p:cNvPr id="8" name="Picture 15" descr="new_logo">
            <a:hlinkClick r:id="rId2"/>
          </p:cNvPr>
          <p:cNvPicPr>
            <a:picLocks noChangeAspect="1" noChangeArrowheads="1"/>
          </p:cNvPicPr>
          <p:nvPr/>
        </p:nvPicPr>
        <p:blipFill>
          <a:blip r:embed="rId3" cstate="print"/>
          <a:srcRect/>
          <a:stretch>
            <a:fillRect/>
          </a:stretch>
        </p:blipFill>
        <p:spPr bwMode="auto">
          <a:xfrm>
            <a:off x="7839622" y="188640"/>
            <a:ext cx="1062575" cy="1129339"/>
          </a:xfrm>
          <a:prstGeom prst="rect">
            <a:avLst/>
          </a:prstGeom>
          <a:noFill/>
          <a:ln w="9525">
            <a:noFill/>
            <a:miter lim="800000"/>
            <a:headEnd/>
            <a:tailEnd/>
          </a:ln>
        </p:spPr>
      </p:pic>
    </p:spTree>
    <p:extLst>
      <p:ext uri="{BB962C8B-B14F-4D97-AF65-F5344CB8AC3E}">
        <p14:creationId xmlns:p14="http://schemas.microsoft.com/office/powerpoint/2010/main" val="44393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5038" y="7937"/>
            <a:ext cx="4224234" cy="646331"/>
          </a:xfrm>
          <a:prstGeom prst="rect">
            <a:avLst/>
          </a:prstGeom>
          <a:noFill/>
        </p:spPr>
        <p:txBody>
          <a:bodyPr wrap="none" lIns="91440" tIns="45720" rIns="91440" bIns="45720">
            <a:spAutoFit/>
          </a:bodyPr>
          <a:lstStyle/>
          <a:p>
            <a:pPr algn="ctr"/>
            <a:r>
              <a:rPr lang="en-US" sz="3600" b="1" u="sng"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How can you help?</a:t>
            </a:r>
            <a:endParaRPr lang="en-US" sz="4400" b="1" u="sng"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4" name="Rectangle 3"/>
          <p:cNvSpPr/>
          <p:nvPr/>
        </p:nvSpPr>
        <p:spPr>
          <a:xfrm>
            <a:off x="179512" y="654268"/>
            <a:ext cx="8640960" cy="2369880"/>
          </a:xfrm>
          <a:prstGeom prst="rect">
            <a:avLst/>
          </a:prstGeom>
        </p:spPr>
        <p:txBody>
          <a:bodyPr wrap="square">
            <a:spAutoFit/>
          </a:bodyPr>
          <a:lstStyle/>
          <a:p>
            <a:r>
              <a:rPr lang="en-GB" sz="2800" dirty="0">
                <a:solidFill>
                  <a:srgbClr val="FF0000"/>
                </a:solidFill>
              </a:rPr>
              <a:t>NOW:</a:t>
            </a:r>
          </a:p>
          <a:p>
            <a:pPr marL="285750" indent="-285750">
              <a:buFont typeface="Arial" panose="020B0604020202020204" pitchFamily="34" charset="0"/>
              <a:buChar char="•"/>
            </a:pPr>
            <a:r>
              <a:rPr lang="en-GB" sz="2400" dirty="0"/>
              <a:t>Ensure maximum attendance – no missed learning!</a:t>
            </a:r>
          </a:p>
          <a:p>
            <a:pPr marL="285750" indent="-285750">
              <a:buFont typeface="Arial" panose="020B0604020202020204" pitchFamily="34" charset="0"/>
              <a:buChar char="•"/>
            </a:pPr>
            <a:r>
              <a:rPr lang="en-GB" sz="2400" dirty="0"/>
              <a:t>Support with revision guides pack and CGP practice books</a:t>
            </a:r>
          </a:p>
          <a:p>
            <a:pPr marL="285750" indent="-285750">
              <a:buFont typeface="Arial" panose="020B0604020202020204" pitchFamily="34" charset="0"/>
              <a:buChar char="•"/>
            </a:pPr>
            <a:r>
              <a:rPr lang="en-GB" sz="2400" dirty="0"/>
              <a:t>Support with homework /SATs practice folders</a:t>
            </a:r>
          </a:p>
          <a:p>
            <a:pPr marL="285750" indent="-285750">
              <a:buFont typeface="Arial" panose="020B0604020202020204" pitchFamily="34" charset="0"/>
              <a:buChar char="•"/>
            </a:pPr>
            <a:r>
              <a:rPr lang="en-GB" sz="2400" dirty="0"/>
              <a:t>Apply for homework clubs/attend revision sessions</a:t>
            </a:r>
          </a:p>
          <a:p>
            <a:pPr marL="285750" indent="-285750">
              <a:buFont typeface="Arial" panose="020B0604020202020204" pitchFamily="34" charset="0"/>
              <a:buChar char="•"/>
            </a:pPr>
            <a:r>
              <a:rPr lang="en-GB" sz="2400" dirty="0"/>
              <a:t>Inform us of any concerns (sooner rather than later!)</a:t>
            </a:r>
          </a:p>
        </p:txBody>
      </p:sp>
      <p:sp>
        <p:nvSpPr>
          <p:cNvPr id="5" name="Rectangle 4"/>
          <p:cNvSpPr/>
          <p:nvPr/>
        </p:nvSpPr>
        <p:spPr>
          <a:xfrm>
            <a:off x="200441" y="4005064"/>
            <a:ext cx="8784976" cy="2369880"/>
          </a:xfrm>
          <a:prstGeom prst="rect">
            <a:avLst/>
          </a:prstGeom>
        </p:spPr>
        <p:txBody>
          <a:bodyPr wrap="square">
            <a:spAutoFit/>
          </a:bodyPr>
          <a:lstStyle/>
          <a:p>
            <a:r>
              <a:rPr lang="en-GB" sz="2800" dirty="0">
                <a:solidFill>
                  <a:srgbClr val="FF0000"/>
                </a:solidFill>
              </a:rPr>
              <a:t>DURING SATs WEEK: </a:t>
            </a:r>
          </a:p>
          <a:p>
            <a:r>
              <a:rPr lang="en-GB" sz="2400" dirty="0"/>
              <a:t>Please ensure children: </a:t>
            </a:r>
          </a:p>
          <a:p>
            <a:pPr marL="285750" indent="-285750">
              <a:buFont typeface="Arial" panose="020B0604020202020204" pitchFamily="34" charset="0"/>
              <a:buChar char="•"/>
            </a:pPr>
            <a:r>
              <a:rPr lang="en-GB" sz="2400" dirty="0"/>
              <a:t>Are in school (tests are statutory and at specified times )</a:t>
            </a:r>
          </a:p>
          <a:p>
            <a:pPr marL="285750" indent="-285750">
              <a:buFont typeface="Arial" panose="020B0604020202020204" pitchFamily="34" charset="0"/>
              <a:buChar char="•"/>
            </a:pPr>
            <a:r>
              <a:rPr lang="en-GB" sz="2400" dirty="0"/>
              <a:t>Keep calm</a:t>
            </a:r>
          </a:p>
          <a:p>
            <a:pPr marL="285750" indent="-285750">
              <a:buFont typeface="Arial" panose="020B0604020202020204" pitchFamily="34" charset="0"/>
              <a:buChar char="•"/>
            </a:pPr>
            <a:r>
              <a:rPr lang="en-GB" sz="2400" dirty="0"/>
              <a:t>Have plenty of sleep</a:t>
            </a:r>
          </a:p>
          <a:p>
            <a:pPr marL="285750" indent="-285750">
              <a:buFont typeface="Arial" panose="020B0604020202020204" pitchFamily="34" charset="0"/>
              <a:buChar char="•"/>
            </a:pPr>
            <a:r>
              <a:rPr lang="en-GB" sz="2400" dirty="0"/>
              <a:t>Have a good breakfast (</a:t>
            </a:r>
            <a:r>
              <a:rPr lang="en-GB" sz="2400" dirty="0">
                <a:solidFill>
                  <a:srgbClr val="00B0F0"/>
                </a:solidFill>
              </a:rPr>
              <a:t>SATs Breakfast Club!</a:t>
            </a:r>
            <a:r>
              <a:rPr lang="en-GB" sz="2400" dirty="0"/>
              <a:t>)</a:t>
            </a:r>
            <a:endParaRPr lang="en-GB" sz="2400" dirty="0">
              <a:solidFill>
                <a:srgbClr val="00B0F0"/>
              </a:solidFill>
            </a:endParaRPr>
          </a:p>
        </p:txBody>
      </p:sp>
      <p:pic>
        <p:nvPicPr>
          <p:cNvPr id="6" name="Picture 17" descr="sleep">
            <a:hlinkClick r:id="rId2"/>
          </p:cNvPr>
          <p:cNvPicPr>
            <a:picLocks noChangeAspect="1" noChangeArrowheads="1"/>
          </p:cNvPicPr>
          <p:nvPr/>
        </p:nvPicPr>
        <p:blipFill>
          <a:blip r:embed="rId3" cstate="print"/>
          <a:srcRect/>
          <a:stretch>
            <a:fillRect/>
          </a:stretch>
        </p:blipFill>
        <p:spPr bwMode="auto">
          <a:xfrm>
            <a:off x="6504348" y="3441483"/>
            <a:ext cx="1500604" cy="919432"/>
          </a:xfrm>
          <a:prstGeom prst="rect">
            <a:avLst/>
          </a:prstGeom>
          <a:noFill/>
          <a:ln w="9525">
            <a:noFill/>
            <a:miter lim="800000"/>
            <a:headEnd/>
            <a:tailEnd/>
          </a:ln>
        </p:spPr>
      </p:pic>
      <p:pic>
        <p:nvPicPr>
          <p:cNvPr id="7" name="Picture 11" descr="cereal%2520bowlcol_jpg">
            <a:hlinkClick r:id="rId4"/>
          </p:cNvPr>
          <p:cNvPicPr>
            <a:picLocks noChangeAspect="1" noChangeArrowheads="1"/>
          </p:cNvPicPr>
          <p:nvPr/>
        </p:nvPicPr>
        <p:blipFill>
          <a:blip r:embed="rId5" cstate="print"/>
          <a:srcRect/>
          <a:stretch>
            <a:fillRect/>
          </a:stretch>
        </p:blipFill>
        <p:spPr bwMode="auto">
          <a:xfrm>
            <a:off x="7380332" y="5495478"/>
            <a:ext cx="1050971" cy="1147391"/>
          </a:xfrm>
          <a:prstGeom prst="rect">
            <a:avLst/>
          </a:prstGeom>
          <a:noFill/>
          <a:ln w="9525">
            <a:noFill/>
            <a:miter lim="800000"/>
            <a:headEnd/>
            <a:tailEnd/>
          </a:ln>
        </p:spPr>
      </p:pic>
      <p:pic>
        <p:nvPicPr>
          <p:cNvPr id="8" name="Picture 15" descr="new_logo">
            <a:hlinkClick r:id="rId6"/>
          </p:cNvPr>
          <p:cNvPicPr>
            <a:picLocks noChangeAspect="1" noChangeArrowheads="1"/>
          </p:cNvPicPr>
          <p:nvPr/>
        </p:nvPicPr>
        <p:blipFill>
          <a:blip r:embed="rId7" cstate="print"/>
          <a:srcRect/>
          <a:stretch>
            <a:fillRect/>
          </a:stretch>
        </p:blipFill>
        <p:spPr bwMode="auto">
          <a:xfrm>
            <a:off x="7900015" y="7937"/>
            <a:ext cx="1062575" cy="1129339"/>
          </a:xfrm>
          <a:prstGeom prst="rect">
            <a:avLst/>
          </a:prstGeom>
          <a:noFill/>
          <a:ln w="9525">
            <a:noFill/>
            <a:miter lim="800000"/>
            <a:headEnd/>
            <a:tailEnd/>
          </a:ln>
        </p:spPr>
      </p:pic>
      <p:pic>
        <p:nvPicPr>
          <p:cNvPr id="9" name="Picture 10" descr="Image result for ohmm frog meditat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067944" y="3356991"/>
            <a:ext cx="1378660" cy="1088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8654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412776"/>
            <a:ext cx="8208912" cy="1200329"/>
          </a:xfrm>
          <a:prstGeom prst="rect">
            <a:avLst/>
          </a:prstGeom>
          <a:noFill/>
        </p:spPr>
        <p:txBody>
          <a:bodyPr wrap="square" rtlCol="0">
            <a:spAutoFit/>
          </a:bodyPr>
          <a:lstStyle/>
          <a:p>
            <a:pPr lvl="0" algn="ctr"/>
            <a:r>
              <a:rPr lang="en-US" sz="3600" b="1" dirty="0">
                <a:ln w="10541" cmpd="sng">
                  <a:solidFill>
                    <a:srgbClr val="4E67C8">
                      <a:shade val="88000"/>
                      <a:satMod val="110000"/>
                    </a:srgbClr>
                  </a:solidFill>
                  <a:prstDash val="solid"/>
                </a:ln>
                <a:gradFill>
                  <a:gsLst>
                    <a:gs pos="0">
                      <a:srgbClr val="4E67C8">
                        <a:tint val="40000"/>
                        <a:satMod val="250000"/>
                      </a:srgbClr>
                    </a:gs>
                    <a:gs pos="9000">
                      <a:srgbClr val="4E67C8">
                        <a:tint val="52000"/>
                        <a:satMod val="300000"/>
                      </a:srgbClr>
                    </a:gs>
                    <a:gs pos="50000">
                      <a:srgbClr val="4E67C8">
                        <a:shade val="20000"/>
                        <a:satMod val="300000"/>
                      </a:srgbClr>
                    </a:gs>
                    <a:gs pos="79000">
                      <a:srgbClr val="4E67C8">
                        <a:tint val="52000"/>
                        <a:satMod val="300000"/>
                      </a:srgbClr>
                    </a:gs>
                    <a:gs pos="100000">
                      <a:srgbClr val="4E67C8">
                        <a:tint val="40000"/>
                        <a:satMod val="250000"/>
                      </a:srgbClr>
                    </a:gs>
                  </a:gsLst>
                  <a:lin ang="5400000"/>
                </a:gradFill>
              </a:rPr>
              <a:t>Thank you for listening.</a:t>
            </a:r>
          </a:p>
          <a:p>
            <a:pPr lvl="0" algn="ctr"/>
            <a:r>
              <a:rPr lang="en-US" sz="3600" b="1" dirty="0">
                <a:ln w="10541" cmpd="sng">
                  <a:solidFill>
                    <a:srgbClr val="4E67C8">
                      <a:shade val="88000"/>
                      <a:satMod val="110000"/>
                    </a:srgbClr>
                  </a:solidFill>
                  <a:prstDash val="solid"/>
                </a:ln>
                <a:gradFill>
                  <a:gsLst>
                    <a:gs pos="0">
                      <a:srgbClr val="4E67C8">
                        <a:tint val="40000"/>
                        <a:satMod val="250000"/>
                      </a:srgbClr>
                    </a:gs>
                    <a:gs pos="9000">
                      <a:srgbClr val="4E67C8">
                        <a:tint val="52000"/>
                        <a:satMod val="300000"/>
                      </a:srgbClr>
                    </a:gs>
                    <a:gs pos="50000">
                      <a:srgbClr val="4E67C8">
                        <a:shade val="20000"/>
                        <a:satMod val="300000"/>
                      </a:srgbClr>
                    </a:gs>
                    <a:gs pos="79000">
                      <a:srgbClr val="4E67C8">
                        <a:tint val="52000"/>
                        <a:satMod val="300000"/>
                      </a:srgbClr>
                    </a:gs>
                    <a:gs pos="100000">
                      <a:srgbClr val="4E67C8">
                        <a:tint val="40000"/>
                        <a:satMod val="250000"/>
                      </a:srgbClr>
                    </a:gs>
                  </a:gsLst>
                  <a:lin ang="5400000"/>
                </a:gradFill>
              </a:rPr>
              <a:t> Any questions?</a:t>
            </a:r>
            <a:endParaRPr lang="en-US" sz="4400" b="1" dirty="0">
              <a:ln w="10541" cmpd="sng">
                <a:solidFill>
                  <a:srgbClr val="4E67C8">
                    <a:shade val="88000"/>
                    <a:satMod val="110000"/>
                  </a:srgbClr>
                </a:solidFill>
                <a:prstDash val="solid"/>
              </a:ln>
              <a:gradFill>
                <a:gsLst>
                  <a:gs pos="0">
                    <a:srgbClr val="4E67C8">
                      <a:tint val="40000"/>
                      <a:satMod val="250000"/>
                    </a:srgbClr>
                  </a:gs>
                  <a:gs pos="9000">
                    <a:srgbClr val="4E67C8">
                      <a:tint val="52000"/>
                      <a:satMod val="300000"/>
                    </a:srgbClr>
                  </a:gs>
                  <a:gs pos="50000">
                    <a:srgbClr val="4E67C8">
                      <a:shade val="20000"/>
                      <a:satMod val="300000"/>
                    </a:srgbClr>
                  </a:gs>
                  <a:gs pos="79000">
                    <a:srgbClr val="4E67C8">
                      <a:tint val="52000"/>
                      <a:satMod val="300000"/>
                    </a:srgbClr>
                  </a:gs>
                  <a:gs pos="100000">
                    <a:srgbClr val="4E67C8">
                      <a:tint val="40000"/>
                      <a:satMod val="250000"/>
                    </a:srgbClr>
                  </a:gs>
                </a:gsLst>
                <a:lin ang="5400000"/>
              </a:gradFill>
            </a:endParaRPr>
          </a:p>
        </p:txBody>
      </p:sp>
    </p:spTree>
    <p:extLst>
      <p:ext uri="{BB962C8B-B14F-4D97-AF65-F5344CB8AC3E}">
        <p14:creationId xmlns:p14="http://schemas.microsoft.com/office/powerpoint/2010/main" val="104341419"/>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829</TotalTime>
  <Words>1448</Words>
  <Application>Microsoft Office PowerPoint</Application>
  <PresentationFormat>On-screen Show (4:3)</PresentationFormat>
  <Paragraphs>141</Paragraphs>
  <Slides>19</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Georgia</vt:lpstr>
      <vt:lpstr>Trebuchet MS</vt:lpstr>
      <vt:lpstr>Twinkl Cursive Unlooped</vt:lpstr>
      <vt:lpstr>Wingdings</vt:lpstr>
      <vt:lpstr>Wingdings 2</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Elaine</dc:creator>
  <cp:lastModifiedBy>Ross Williams</cp:lastModifiedBy>
  <cp:revision>53</cp:revision>
  <dcterms:created xsi:type="dcterms:W3CDTF">2020-01-12T14:37:06Z</dcterms:created>
  <dcterms:modified xsi:type="dcterms:W3CDTF">2026-01-18T10:32:29Z</dcterms:modified>
</cp:coreProperties>
</file>