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7"/>
  </p:notesMasterIdLst>
  <p:sldIdLst>
    <p:sldId id="257" r:id="rId5"/>
    <p:sldId id="266" r:id="rId6"/>
    <p:sldId id="273" r:id="rId7"/>
    <p:sldId id="285" r:id="rId8"/>
    <p:sldId id="261" r:id="rId9"/>
    <p:sldId id="267" r:id="rId10"/>
    <p:sldId id="288" r:id="rId11"/>
    <p:sldId id="282" r:id="rId12"/>
    <p:sldId id="286" r:id="rId13"/>
    <p:sldId id="287" r:id="rId14"/>
    <p:sldId id="289" r:id="rId15"/>
    <p:sldId id="29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06" autoAdjust="0"/>
  </p:normalViewPr>
  <p:slideViewPr>
    <p:cSldViewPr snapToGrid="0">
      <p:cViewPr varScale="1">
        <p:scale>
          <a:sx n="69" d="100"/>
          <a:sy n="69" d="100"/>
        </p:scale>
        <p:origin x="75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52FB4D-1BE7-4D25-870E-AB8781B80D46}" type="datetimeFigureOut">
              <a:rPr lang="en-GB" smtClean="0"/>
              <a:t>24/09/2026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B1EC7-7EDE-4E0E-B99C-BE8095939C3D}" type="slidenum">
              <a:rPr lang="en-GB" smtClean="0"/>
              <a:t>‹#›</a:t>
            </a:fld>
            <a:endParaRPr lang="en-GB"/>
          </a:p>
        </p:txBody>
      </p:sp>
    </p:spTree>
    <p:extLst>
      <p:ext uri="{BB962C8B-B14F-4D97-AF65-F5344CB8AC3E}">
        <p14:creationId xmlns:p14="http://schemas.microsoft.com/office/powerpoint/2010/main" val="3462422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9B1EC7-7EDE-4E0E-B99C-BE8095939C3D}" type="slidenum">
              <a:rPr lang="en-GB" smtClean="0"/>
              <a:t>1</a:t>
            </a:fld>
            <a:endParaRPr lang="en-GB"/>
          </a:p>
        </p:txBody>
      </p:sp>
    </p:spTree>
    <p:extLst>
      <p:ext uri="{BB962C8B-B14F-4D97-AF65-F5344CB8AC3E}">
        <p14:creationId xmlns:p14="http://schemas.microsoft.com/office/powerpoint/2010/main" val="2555944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Reading is one of the most important things we can teach our children.</a:t>
            </a:r>
            <a:r>
              <a:rPr lang="en-GB" dirty="0"/>
              <a:t>  </a:t>
            </a:r>
            <a:r>
              <a:rPr lang="en-GB" baseline="0" dirty="0"/>
              <a:t> We want all our children to be </a:t>
            </a:r>
            <a:r>
              <a:rPr lang="en-GB" dirty="0"/>
              <a:t>avid </a:t>
            </a:r>
            <a:r>
              <a:rPr lang="en-GB" baseline="0" dirty="0"/>
              <a:t>readers with a love for all different types of literature.</a:t>
            </a:r>
            <a:r>
              <a:rPr lang="en-GB" dirty="0"/>
              <a:t> </a:t>
            </a:r>
            <a:endParaRPr lang="en-GB" baseline="0" dirty="0"/>
          </a:p>
          <a:p>
            <a:endParaRPr lang="en-GB" baseline="0" dirty="0"/>
          </a:p>
          <a:p>
            <a:r>
              <a:rPr lang="en-GB" baseline="0" dirty="0"/>
              <a:t>In </a:t>
            </a:r>
            <a:r>
              <a:rPr lang="en-GB" baseline="0" dirty="0" err="1"/>
              <a:t>Manorbrook</a:t>
            </a:r>
            <a:r>
              <a:rPr lang="en-GB" baseline="0" dirty="0"/>
              <a:t>, reading is one of our top priorities and we see ‘learning to read’ as the key first step in a life of ‘reading to learn’.</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2</a:t>
            </a:fld>
            <a:endParaRPr lang="en-GB"/>
          </a:p>
        </p:txBody>
      </p:sp>
    </p:spTree>
    <p:extLst>
      <p:ext uri="{BB962C8B-B14F-4D97-AF65-F5344CB8AC3E}">
        <p14:creationId xmlns:p14="http://schemas.microsoft.com/office/powerpoint/2010/main" val="3466209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Over the past 50 years schools have taught children to read using lots of different approaches. But, thanks to research we know that phonics is the best way to teach children to read.  At </a:t>
            </a:r>
            <a:r>
              <a:rPr lang="en-GB" baseline="0" dirty="0" err="1"/>
              <a:t>Manorbrook</a:t>
            </a:r>
            <a:r>
              <a:rPr lang="en-GB" baseline="0" dirty="0"/>
              <a:t> we use a scheme called Unlocking Letters and Sounds.  </a:t>
            </a:r>
          </a:p>
          <a:p>
            <a:endParaRPr lang="en-GB" baseline="0" dirty="0"/>
          </a:p>
          <a:p>
            <a:r>
              <a:rPr lang="en-GB" baseline="0" dirty="0"/>
              <a:t>Phonics teaches the link between the words we read/ say and the words we write on the page. It teaches how the letters in written words represent the sounds we say in spoken words – this is called decoding. </a:t>
            </a:r>
          </a:p>
          <a:p>
            <a:endParaRPr lang="en-GB" baseline="0" dirty="0"/>
          </a:p>
          <a:p>
            <a:r>
              <a:rPr lang="en-GB" baseline="0" dirty="0"/>
              <a:t>Sat the word CAT.  When we say this word we say lots of sounds very quickly – so quickly we hardly notice the sound each letter makes. </a:t>
            </a:r>
          </a:p>
          <a:p>
            <a:endParaRPr lang="en-GB" baseline="0" dirty="0"/>
          </a:p>
          <a:p>
            <a:r>
              <a:rPr lang="en-GB" baseline="0" dirty="0"/>
              <a:t>Say the sounds in CAT c/a/t  What sounds can we hear?  When we write the word cat we represent each sound with a symbol that we call a letter.  </a:t>
            </a:r>
          </a:p>
          <a:p>
            <a:endParaRPr lang="en-GB" baseline="0" dirty="0"/>
          </a:p>
          <a:p>
            <a:r>
              <a:rPr lang="en-GB" baseline="0" dirty="0"/>
              <a:t>This is phonics! </a:t>
            </a:r>
          </a:p>
          <a:p>
            <a:endParaRPr lang="en-GB" baseline="0" dirty="0"/>
          </a:p>
          <a:p>
            <a:r>
              <a:rPr lang="en-GB" baseline="0" dirty="0"/>
              <a:t>There is some technical vocabulary that we use for phonics and that your children will use. </a:t>
            </a:r>
          </a:p>
          <a:p>
            <a:endParaRPr lang="en-GB" baseline="0" dirty="0"/>
          </a:p>
          <a:p>
            <a:r>
              <a:rPr lang="en-GB" baseline="0" dirty="0"/>
              <a:t>Grapheme – the written letter or groups of letters</a:t>
            </a:r>
          </a:p>
          <a:p>
            <a:endParaRPr lang="en-GB" baseline="0" dirty="0"/>
          </a:p>
          <a:p>
            <a:r>
              <a:rPr lang="en-GB" baseline="0" dirty="0"/>
              <a:t>Phoneme – the sounds that the grapheme makes.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3</a:t>
            </a:fld>
            <a:endParaRPr lang="en-GB"/>
          </a:p>
        </p:txBody>
      </p:sp>
    </p:spTree>
    <p:extLst>
      <p:ext uri="{BB962C8B-B14F-4D97-AF65-F5344CB8AC3E}">
        <p14:creationId xmlns:p14="http://schemas.microsoft.com/office/powerpoint/2010/main" val="37209402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As children start to learn their grapheme phoneme correspondences (GPCs) it is very important that we pronounce the sounds clearly and purely. We also help them to learn and remember the GPCs in Reception with an image and action for each phoneme. Your children will be coming home sharing the actions with you so do join them when they are using them! </a:t>
            </a:r>
          </a:p>
          <a:p>
            <a:endParaRPr lang="en-GB" baseline="0" dirty="0"/>
          </a:p>
          <a:p>
            <a:endParaRPr lang="en-GB" baseline="0" dirty="0"/>
          </a:p>
          <a:p>
            <a:r>
              <a:rPr lang="en-GB" baseline="0" dirty="0"/>
              <a:t>Model pronunciation and actions for some of the first GPCs children will be learning.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4</a:t>
            </a:fld>
            <a:endParaRPr lang="en-GB"/>
          </a:p>
        </p:txBody>
      </p:sp>
    </p:spTree>
    <p:extLst>
      <p:ext uri="{BB962C8B-B14F-4D97-AF65-F5344CB8AC3E}">
        <p14:creationId xmlns:p14="http://schemas.microsoft.com/office/powerpoint/2010/main" val="8256060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As well as learning to recognise the graphemes and say the phonemes they represent we will be teaching children how to use these to read. </a:t>
            </a:r>
          </a:p>
          <a:p>
            <a:endParaRPr lang="en-GB" baseline="0" dirty="0"/>
          </a:p>
          <a:p>
            <a:r>
              <a:rPr lang="en-GB" baseline="0" dirty="0"/>
              <a:t>When we read a word we look at each graphemes and match a sound to it. We push the sounds together  to make a word. This is called  BLENDING. </a:t>
            </a:r>
          </a:p>
          <a:p>
            <a:endParaRPr lang="en-GB" baseline="0" dirty="0"/>
          </a:p>
          <a:p>
            <a:r>
              <a:rPr lang="en-GB" baseline="0" dirty="0"/>
              <a:t>Blending is a really important skills that children need lots of practice at – it will take lots of time! </a:t>
            </a:r>
          </a:p>
          <a:p>
            <a:endParaRPr lang="en-GB" baseline="0" dirty="0"/>
          </a:p>
          <a:p>
            <a:r>
              <a:rPr lang="en-GB" baseline="0" dirty="0"/>
              <a:t>Let’s have a go at blending the word:  t / r /  </a:t>
            </a:r>
            <a:r>
              <a:rPr lang="en-GB" baseline="0" dirty="0" err="1"/>
              <a:t>ee</a:t>
            </a:r>
            <a:endParaRPr lang="en-GB" baseline="0" dirty="0"/>
          </a:p>
          <a:p>
            <a:endParaRPr lang="en-GB" baseline="0" dirty="0"/>
          </a:p>
          <a:p>
            <a:r>
              <a:rPr lang="en-GB" baseline="0" dirty="0"/>
              <a:t>We teach the children to work from left to right  - identifying each grapheme and saying the phoneme. Once they have done that they go back and push the phonemes together to blend the phonemes together to read the word. </a:t>
            </a:r>
          </a:p>
          <a:p>
            <a:endParaRPr lang="en-GB" baseline="0" dirty="0"/>
          </a:p>
          <a:p>
            <a:r>
              <a:rPr lang="en-GB" baseline="0" dirty="0"/>
              <a:t>We want to teach children to recognise the grapheme quickly so they can blend it rapidly. Once they can do this their reading will become fluent – and less painful! But this really does take a hug amount of practise so it is really important that children practise this at home with the books we give them.  </a:t>
            </a:r>
          </a:p>
          <a:p>
            <a:endParaRPr lang="en-GB" baseline="0" dirty="0"/>
          </a:p>
          <a:p>
            <a:endParaRPr lang="en-GB" baseline="0" dirty="0"/>
          </a:p>
          <a:p>
            <a:r>
              <a:rPr lang="en-GB" baseline="0" dirty="0"/>
              <a:t>As children progress in their reading journey they will begin to read longer words made up of multiple syllables – starlight</a:t>
            </a:r>
          </a:p>
          <a:p>
            <a:endParaRPr lang="en-GB" baseline="0" dirty="0"/>
          </a:p>
          <a:p>
            <a:r>
              <a:rPr lang="en-GB" baseline="0" dirty="0"/>
              <a:t>We teach these words by ‘chunking’ them into syllables and blending these chunks together. But we are still  identifying the GPCs and blending them together.  </a:t>
            </a:r>
          </a:p>
          <a:p>
            <a:endParaRPr lang="en-GB" baseline="0" dirty="0"/>
          </a:p>
          <a:p>
            <a:endParaRPr lang="en-GB" baseline="0" dirty="0"/>
          </a:p>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5</a:t>
            </a:fld>
            <a:endParaRPr lang="en-GB"/>
          </a:p>
        </p:txBody>
      </p:sp>
    </p:spTree>
    <p:extLst>
      <p:ext uri="{BB962C8B-B14F-4D97-AF65-F5344CB8AC3E}">
        <p14:creationId xmlns:p14="http://schemas.microsoft.com/office/powerpoint/2010/main" val="4281924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some words that we use a lot in English such as the,</a:t>
            </a:r>
            <a:r>
              <a:rPr lang="en-GB" baseline="0" dirty="0"/>
              <a:t> like, said, were. </a:t>
            </a:r>
          </a:p>
          <a:p>
            <a:endParaRPr lang="en-GB" baseline="0" dirty="0"/>
          </a:p>
          <a:p>
            <a:r>
              <a:rPr lang="en-GB" baseline="0" dirty="0"/>
              <a:t>To give children’s reading a boost and so they can access more texts quickly we want children to learn these CEWs early on. Many of them have usual patterns that aren’t taught until later on. So we teach children to recognise them by sight initially. Children will be able to decode some of them later on but , until they have learnt to decode them, we recognise them as CEWs.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6</a:t>
            </a:fld>
            <a:endParaRPr lang="en-GB"/>
          </a:p>
        </p:txBody>
      </p:sp>
    </p:spTree>
    <p:extLst>
      <p:ext uri="{BB962C8B-B14F-4D97-AF65-F5344CB8AC3E}">
        <p14:creationId xmlns:p14="http://schemas.microsoft.com/office/powerpoint/2010/main" val="919682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aseline="0" dirty="0"/>
              <a:t>We know that when children are reading they are decoding the GPCs they know and blending them together to read a word or group of words. We teach children to use their phonics to spell in the opposite way. Instead of blending the phonemes together to spell a words we seperate the phonemes so we can hear each sound to be able to spell the word. This is called segmenting. </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Let’s try segmenting this word to write it:   </a:t>
            </a:r>
            <a:r>
              <a:rPr lang="en-GB" baseline="0" dirty="0" err="1"/>
              <a:t>sh</a:t>
            </a:r>
            <a:r>
              <a:rPr lang="en-GB" baseline="0" dirty="0"/>
              <a:t> </a:t>
            </a:r>
            <a:r>
              <a:rPr lang="en-GB" baseline="0" dirty="0" err="1"/>
              <a:t>i</a:t>
            </a:r>
            <a:r>
              <a:rPr lang="en-GB" baseline="0" dirty="0"/>
              <a:t> p </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Your child will write words, captions and sentences as part of their phonics lesson each day. As with reading, we will only ask them to write words contacting GPCs they have been taught.  As part of their daily lesson we will also teach them how to write and form the letters they are writing. </a:t>
            </a:r>
          </a:p>
        </p:txBody>
      </p:sp>
      <p:sp>
        <p:nvSpPr>
          <p:cNvPr id="4" name="Slide Number Placeholder 3"/>
          <p:cNvSpPr>
            <a:spLocks noGrp="1"/>
          </p:cNvSpPr>
          <p:nvPr>
            <p:ph type="sldNum" sz="quarter" idx="10"/>
          </p:nvPr>
        </p:nvSpPr>
        <p:spPr/>
        <p:txBody>
          <a:bodyPr/>
          <a:lstStyle/>
          <a:p>
            <a:fld id="{A19B1EC7-7EDE-4E0E-B99C-BE8095939C3D}" type="slidenum">
              <a:rPr lang="en-GB" smtClean="0"/>
              <a:t>7</a:t>
            </a:fld>
            <a:endParaRPr lang="en-GB"/>
          </a:p>
        </p:txBody>
      </p:sp>
    </p:spTree>
    <p:extLst>
      <p:ext uri="{BB962C8B-B14F-4D97-AF65-F5344CB8AC3E}">
        <p14:creationId xmlns:p14="http://schemas.microsoft.com/office/powerpoint/2010/main" val="33680517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As</a:t>
            </a:r>
            <a:r>
              <a:rPr lang="en-GB" baseline="0" dirty="0">
                <a:cs typeface="Calibri"/>
              </a:rPr>
              <a:t> soon as your child can blend to read words we will be giving them their first book. This is incredibly exciting but will be different for every child. Some learn this skills very quickly and others take a bit longer – we will be supporting every child to blend as quickly as possible.  Please don’t compare your child with others and contact us if you are worried about anything. </a:t>
            </a:r>
          </a:p>
          <a:p>
            <a:endParaRPr lang="en-GB" baseline="0" dirty="0">
              <a:cs typeface="Calibri"/>
            </a:endParaRPr>
          </a:p>
          <a:p>
            <a:r>
              <a:rPr lang="en-GB" dirty="0">
                <a:cs typeface="Calibri"/>
              </a:rPr>
              <a:t>Once your child can read they will be given a book that precisely</a:t>
            </a:r>
            <a:r>
              <a:rPr lang="en-GB" baseline="0" dirty="0">
                <a:cs typeface="Calibri"/>
              </a:rPr>
              <a:t> matches their phonics attainment so that they can read at least 95% of the words in it. Please don’t think that this makes the book too easy for them – it’s vitally important that reading is a celebration of children’s reading with you and a chance for them to show their phonics expertise. </a:t>
            </a:r>
          </a:p>
          <a:p>
            <a:endParaRPr lang="en-GB" baseline="0" dirty="0">
              <a:cs typeface="Calibri"/>
            </a:endParaRPr>
          </a:p>
          <a:p>
            <a:r>
              <a:rPr lang="en-GB" baseline="0" dirty="0">
                <a:cs typeface="Calibri"/>
              </a:rPr>
              <a:t>In school we will also be reading with children as much as possible. They will read everyday in their phonics lessons and also every week with their teacher individually or in a guided group. The teacher will listen to every child read as well as teaching for part of the session. This allows us to check every child’s learning. </a:t>
            </a:r>
          </a:p>
          <a:p>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One of the most important ways to increase children’s accuracy, fluency and understanding of the book they are reading is to re-read the same books several times.  This is why we only give a new book once it has been read at least three times with a different focus each time. </a:t>
            </a:r>
            <a:endParaRPr lang="en-GB" dirty="0"/>
          </a:p>
          <a:p>
            <a:endParaRPr lang="en-GB" baseline="0" dirty="0">
              <a:cs typeface="Calibri"/>
            </a:endParaRPr>
          </a:p>
          <a:p>
            <a:r>
              <a:rPr lang="en-GB" baseline="0" dirty="0">
                <a:cs typeface="Calibri"/>
              </a:rPr>
              <a:t>This films explains the value of re- reading the same book and what you should focus on each time. https://www.youtube.com/watch?v=Hhu3xeNq3Kg&amp;t=200s</a:t>
            </a:r>
          </a:p>
          <a:p>
            <a:endParaRPr lang="en-GB" baseline="0" dirty="0">
              <a:cs typeface="Calibri"/>
            </a:endParaRPr>
          </a:p>
          <a:p>
            <a:endParaRPr lang="en-GB" baseline="0" dirty="0">
              <a:cs typeface="Calibri"/>
            </a:endParaRPr>
          </a:p>
        </p:txBody>
      </p:sp>
      <p:sp>
        <p:nvSpPr>
          <p:cNvPr id="4" name="Slide Number Placeholder 3"/>
          <p:cNvSpPr>
            <a:spLocks noGrp="1"/>
          </p:cNvSpPr>
          <p:nvPr>
            <p:ph type="sldNum" sz="quarter" idx="10"/>
          </p:nvPr>
        </p:nvSpPr>
        <p:spPr/>
        <p:txBody>
          <a:bodyPr/>
          <a:lstStyle/>
          <a:p>
            <a:fld id="{A19B1EC7-7EDE-4E0E-B99C-BE8095939C3D}" type="slidenum">
              <a:rPr lang="en-GB" smtClean="0"/>
              <a:t>8</a:t>
            </a:fld>
            <a:endParaRPr lang="en-GB"/>
          </a:p>
        </p:txBody>
      </p:sp>
    </p:spTree>
    <p:extLst>
      <p:ext uri="{BB962C8B-B14F-4D97-AF65-F5344CB8AC3E}">
        <p14:creationId xmlns:p14="http://schemas.microsoft.com/office/powerpoint/2010/main" val="22213552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a:t>
            </a:r>
            <a:r>
              <a:rPr lang="en-GB" baseline="0" dirty="0"/>
              <a:t> at home is essential as it gives children the opportunity to practice their decoding and blending skills. </a:t>
            </a:r>
          </a:p>
          <a:p>
            <a:endParaRPr lang="en-GB" baseline="0" dirty="0"/>
          </a:p>
          <a:p>
            <a:r>
              <a:rPr lang="en-GB" baseline="0" dirty="0"/>
              <a:t>We know everyone is busy and children often don’t want to read out of schools. Our top tips are: </a:t>
            </a:r>
          </a:p>
          <a:p>
            <a:endParaRPr lang="en-GB" baseline="0" dirty="0"/>
          </a:p>
          <a:p>
            <a:pPr marL="171450" indent="-171450">
              <a:buFont typeface="Arial" panose="020B0604020202020204" pitchFamily="34" charset="0"/>
              <a:buChar char="•"/>
            </a:pPr>
            <a:r>
              <a:rPr lang="en-GB" dirty="0"/>
              <a:t>5</a:t>
            </a:r>
            <a:r>
              <a:rPr lang="en-GB" baseline="0" dirty="0"/>
              <a:t> – 10 minutes every day is often more effective than longer times</a:t>
            </a:r>
          </a:p>
          <a:p>
            <a:pPr marL="171450" indent="-171450">
              <a:buFont typeface="Arial" panose="020B0604020202020204" pitchFamily="34" charset="0"/>
              <a:buChar char="•"/>
            </a:pPr>
            <a:r>
              <a:rPr lang="en-GB" baseline="0" dirty="0"/>
              <a:t>Find a time that works for you. Reading at bed time sounds lovely but with a tired child it can often be tricky!</a:t>
            </a:r>
          </a:p>
          <a:p>
            <a:pPr marL="171450" indent="-171450">
              <a:buFont typeface="Arial" panose="020B0604020202020204" pitchFamily="34" charset="0"/>
              <a:buChar char="•"/>
            </a:pPr>
            <a:r>
              <a:rPr lang="en-GB" baseline="0" dirty="0"/>
              <a:t>Celebrate what your child can do and </a:t>
            </a:r>
          </a:p>
          <a:p>
            <a:pPr marL="171450" indent="-171450">
              <a:buFont typeface="Arial" panose="020B0604020202020204" pitchFamily="34" charset="0"/>
              <a:buChar char="•"/>
            </a:pPr>
            <a:r>
              <a:rPr lang="en-GB" dirty="0"/>
              <a:t>Encourage your child to point at the graphemes as they read – this helps them to track the words and know their place</a:t>
            </a:r>
          </a:p>
          <a:p>
            <a:pPr marL="171450" indent="-171450">
              <a:buFont typeface="Arial" panose="020B0604020202020204" pitchFamily="34" charset="0"/>
              <a:buChar char="•"/>
            </a:pPr>
            <a:r>
              <a:rPr lang="en-GB" dirty="0"/>
              <a:t>Encourage them t o say all</a:t>
            </a:r>
            <a:r>
              <a:rPr lang="en-GB" baseline="0" dirty="0"/>
              <a:t> the sounds in the words and then blend them together – you can show them how to do this. </a:t>
            </a:r>
          </a:p>
          <a:p>
            <a:pPr marL="171450" indent="-171450">
              <a:buFont typeface="Arial" panose="020B0604020202020204" pitchFamily="34" charset="0"/>
              <a:buChar char="•"/>
            </a:pPr>
            <a:r>
              <a:rPr lang="en-GB" baseline="0" dirty="0"/>
              <a:t>Be patient and give them time to work it out before stepping in before stepping in If they can’t read a word model how to do it and then ask them to do it. </a:t>
            </a:r>
          </a:p>
          <a:p>
            <a:pPr marL="171450" indent="-171450">
              <a:buFont typeface="Arial" panose="020B0604020202020204" pitchFamily="34" charset="0"/>
              <a:buChar char="•"/>
            </a:pPr>
            <a:r>
              <a:rPr lang="en-GB" baseline="0" dirty="0"/>
              <a:t>Let them read common exception words by sight. </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endParaRPr lang="en-GB" baseline="0" dirty="0"/>
          </a:p>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9</a:t>
            </a:fld>
            <a:endParaRPr lang="en-GB"/>
          </a:p>
        </p:txBody>
      </p:sp>
    </p:spTree>
    <p:extLst>
      <p:ext uri="{BB962C8B-B14F-4D97-AF65-F5344CB8AC3E}">
        <p14:creationId xmlns:p14="http://schemas.microsoft.com/office/powerpoint/2010/main" val="32849777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Whilst learning to decode and reading books that allow children to do this is important there is so much more to reading! We know that decodable books are not the most exciting to read and alone, won’t give our early readers all the skills they need to develop a love of reading.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It is therefore important that you continue to read to your child and share a wide range of books with them – these should be books that children cannot decode themselves.  Reading books to children is a precious and lovely thing to do – we are sure you and your child already have favourite books that you share together!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When you read to your child you will want 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Model how to read a book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what has happened to support your child’s comprehension  or understanding of the text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characters’  feelings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Discuss the meaning of words and vocabulary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children to predict what they think will happen next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Make connections with things your child has experienced or other books or films they have seen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Most importantly – show that you love reading!  By modelling this you will support your child to develop their love of reading. </a:t>
            </a:r>
          </a:p>
        </p:txBody>
      </p:sp>
      <p:sp>
        <p:nvSpPr>
          <p:cNvPr id="4" name="Slide Number Placeholder 3"/>
          <p:cNvSpPr>
            <a:spLocks noGrp="1"/>
          </p:cNvSpPr>
          <p:nvPr>
            <p:ph type="sldNum" sz="quarter" idx="10"/>
          </p:nvPr>
        </p:nvSpPr>
        <p:spPr/>
        <p:txBody>
          <a:bodyPr/>
          <a:lstStyle/>
          <a:p>
            <a:fld id="{A19B1EC7-7EDE-4E0E-B99C-BE8095939C3D}" type="slidenum">
              <a:rPr lang="en-GB" smtClean="0"/>
              <a:t>10</a:t>
            </a:fld>
            <a:endParaRPr lang="en-GB"/>
          </a:p>
        </p:txBody>
      </p:sp>
    </p:spTree>
    <p:extLst>
      <p:ext uri="{BB962C8B-B14F-4D97-AF65-F5344CB8AC3E}">
        <p14:creationId xmlns:p14="http://schemas.microsoft.com/office/powerpoint/2010/main" val="39158517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All children are different and, at different points in their learning, will find things more difficult or challenging. Staff at our school have all had training to identify what children are finding difficult and to help them overcome this.  We know if is very tempting to compare you child to others – especially  with reading and what books they are on </a:t>
            </a:r>
            <a:r>
              <a:rPr lang="en-GB" baseline="0" dirty="0" err="1"/>
              <a:t>etc</a:t>
            </a:r>
            <a:r>
              <a:rPr lang="en-GB" baseline="0" dirty="0"/>
              <a:t> but  we would suggest you speak to teachers if you have any concerns.  If we have any concerns we will discuss them with you – and we might ask you to do some extra practice at home. </a:t>
            </a:r>
          </a:p>
          <a:p>
            <a:endParaRPr lang="en-GB" baseline="0" dirty="0"/>
          </a:p>
          <a:p>
            <a:r>
              <a:rPr lang="en-GB" baseline="0" dirty="0"/>
              <a:t>Teachers and TAs will assess your child reguarly to check their learning. We quickly identify any child who might be at risk of falling behind and will support them with extra phonics- usually by giving them ‘interventions’ to support the specific skill they are struggling with – some children may struggle to identify the GPC, others might not be able to blend yet. </a:t>
            </a:r>
          </a:p>
          <a:p>
            <a:endParaRPr lang="en-GB" baseline="0" dirty="0"/>
          </a:p>
          <a:p>
            <a:r>
              <a:rPr lang="en-GB" baseline="0" dirty="0"/>
              <a:t>If a child has SEND we ma need to make adaptions to their phonics eg. additional time to practice, more visuals . Again we will discuss these with you but research has shown that phonics is the most effective way of teaching children with SEND to read.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11</a:t>
            </a:fld>
            <a:endParaRPr lang="en-GB"/>
          </a:p>
        </p:txBody>
      </p:sp>
    </p:spTree>
    <p:extLst>
      <p:ext uri="{BB962C8B-B14F-4D97-AF65-F5344CB8AC3E}">
        <p14:creationId xmlns:p14="http://schemas.microsoft.com/office/powerpoint/2010/main" val="3025638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D6656-9C17-6D3F-05C1-0A29362255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A6D192-7346-2646-2CAA-D058434274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D6DAE2-1C36-DE58-625F-DF2FDD58E4F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Whilst learning to decode and reading books that allow children to do this is important there is so much more to reading! We know that decodable books are not the most exciting to read and alone, won’t give our early readers all the skills they need to develop a love of reading.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It is therefore important that you continue to read to your child and share a wide range of books with them – these should be books that children cannot decode themselves.  Reading books to children is a precious and lovely thing to do – we are sure you and your child already have favourite books that you share together!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When you read to your child you will want 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Model how to read a book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what has happened to support your child’s comprehension  or understanding of the text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characters’  feelings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Discuss the meaning of words and vocabulary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children to predict what they think will happen next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Make connections with things your child has experienced or other books or films they have seen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Most importantly – show that you love reading!  By modelling this you will support your child to develop their love of reading. </a:t>
            </a:r>
          </a:p>
        </p:txBody>
      </p:sp>
      <p:sp>
        <p:nvSpPr>
          <p:cNvPr id="4" name="Slide Number Placeholder 3">
            <a:extLst>
              <a:ext uri="{FF2B5EF4-FFF2-40B4-BE49-F238E27FC236}">
                <a16:creationId xmlns:a16="http://schemas.microsoft.com/office/drawing/2014/main" id="{B30FA6D1-91F7-BCEB-5739-F68FCFF4A2F6}"/>
              </a:ext>
            </a:extLst>
          </p:cNvPr>
          <p:cNvSpPr>
            <a:spLocks noGrp="1"/>
          </p:cNvSpPr>
          <p:nvPr>
            <p:ph type="sldNum" sz="quarter" idx="10"/>
          </p:nvPr>
        </p:nvSpPr>
        <p:spPr/>
        <p:txBody>
          <a:bodyPr/>
          <a:lstStyle/>
          <a:p>
            <a:fld id="{A19B1EC7-7EDE-4E0E-B99C-BE8095939C3D}" type="slidenum">
              <a:rPr lang="en-GB" smtClean="0"/>
              <a:t>12</a:t>
            </a:fld>
            <a:endParaRPr lang="en-GB"/>
          </a:p>
        </p:txBody>
      </p:sp>
    </p:spTree>
    <p:extLst>
      <p:ext uri="{BB962C8B-B14F-4D97-AF65-F5344CB8AC3E}">
        <p14:creationId xmlns:p14="http://schemas.microsoft.com/office/powerpoint/2010/main" val="32339931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4B519-7703-2F4C-A298-3BA5FB3ABF25}"/>
              </a:ext>
            </a:extLst>
          </p:cNvPr>
          <p:cNvSpPr>
            <a:spLocks noGrp="1"/>
          </p:cNvSpPr>
          <p:nvPr>
            <p:ph type="ctrTitle"/>
          </p:nvPr>
        </p:nvSpPr>
        <p:spPr>
          <a:xfrm>
            <a:off x="1524000" y="3493971"/>
            <a:ext cx="9144000" cy="1279308"/>
          </a:xfrm>
        </p:spPr>
        <p:txBody>
          <a:bodyPr anchor="b"/>
          <a:lstStyle>
            <a:lvl1pPr algn="l">
              <a:defRPr sz="6000" b="1">
                <a:solidFill>
                  <a:schemeClr val="bg1"/>
                </a:solidFill>
              </a:defRPr>
            </a:lvl1pPr>
          </a:lstStyle>
          <a:p>
            <a:r>
              <a:rPr lang="en-GB"/>
              <a:t>Click to edit Master title style</a:t>
            </a:r>
          </a:p>
        </p:txBody>
      </p:sp>
      <p:sp>
        <p:nvSpPr>
          <p:cNvPr id="3" name="Subtitle 2">
            <a:extLst>
              <a:ext uri="{FF2B5EF4-FFF2-40B4-BE49-F238E27FC236}">
                <a16:creationId xmlns:a16="http://schemas.microsoft.com/office/drawing/2014/main" id="{65BE2704-3796-8E49-B5B8-B793E61A94DF}"/>
              </a:ext>
            </a:extLst>
          </p:cNvPr>
          <p:cNvSpPr>
            <a:spLocks noGrp="1"/>
          </p:cNvSpPr>
          <p:nvPr>
            <p:ph type="subTitle" idx="1"/>
          </p:nvPr>
        </p:nvSpPr>
        <p:spPr>
          <a:xfrm>
            <a:off x="1524000" y="4865355"/>
            <a:ext cx="9144000" cy="784675"/>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1229200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0" y="2319688"/>
            <a:ext cx="5948363" cy="40426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366846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4899307" y="1202524"/>
            <a:ext cx="5948364"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4899526" y="2319688"/>
            <a:ext cx="5948363"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7298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1"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7">
            <a:extLst>
              <a:ext uri="{FF2B5EF4-FFF2-40B4-BE49-F238E27FC236}">
                <a16:creationId xmlns:a16="http://schemas.microsoft.com/office/drawing/2014/main" id="{5B9BF074-DB08-664F-B631-BC607BFA5E5F}"/>
              </a:ext>
            </a:extLst>
          </p:cNvPr>
          <p:cNvSpPr>
            <a:spLocks noGrp="1"/>
          </p:cNvSpPr>
          <p:nvPr>
            <p:ph type="body" sz="quarter" idx="11"/>
          </p:nvPr>
        </p:nvSpPr>
        <p:spPr>
          <a:xfrm>
            <a:off x="6323533"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508623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276699" y="2743201"/>
            <a:ext cx="3898232" cy="291645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130060" y="1183907"/>
            <a:ext cx="5189091" cy="5082592"/>
          </a:xfrm>
          <a:prstGeom prst="rect">
            <a:avLst/>
          </a:prstGeom>
        </p:spPr>
        <p:txBody>
          <a:bodyPr/>
          <a:lstStyle/>
          <a:p>
            <a:endParaRPr lang="en-GB"/>
          </a:p>
        </p:txBody>
      </p:sp>
    </p:spTree>
    <p:extLst>
      <p:ext uri="{BB962C8B-B14F-4D97-AF65-F5344CB8AC3E}">
        <p14:creationId xmlns:p14="http://schemas.microsoft.com/office/powerpoint/2010/main" val="2745629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nd Pictur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779427" y="1202524"/>
            <a:ext cx="6140919"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79647" y="2319688"/>
            <a:ext cx="6140918"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AD0C776C-423F-A140-BA54-A1738FF96092}"/>
              </a:ext>
            </a:extLst>
          </p:cNvPr>
          <p:cNvSpPr>
            <a:spLocks noGrp="1"/>
          </p:cNvSpPr>
          <p:nvPr>
            <p:ph type="pic" sz="quarter" idx="11"/>
          </p:nvPr>
        </p:nvSpPr>
        <p:spPr>
          <a:xfrm>
            <a:off x="8210550" y="2868613"/>
            <a:ext cx="3494088" cy="3330575"/>
          </a:xfrm>
          <a:prstGeom prst="roundRect">
            <a:avLst/>
          </a:prstGeom>
        </p:spPr>
        <p:txBody>
          <a:bodyPr/>
          <a:lstStyle/>
          <a:p>
            <a:endParaRPr lang="en-GB"/>
          </a:p>
        </p:txBody>
      </p:sp>
    </p:spTree>
    <p:extLst>
      <p:ext uri="{BB962C8B-B14F-4D97-AF65-F5344CB8AC3E}">
        <p14:creationId xmlns:p14="http://schemas.microsoft.com/office/powerpoint/2010/main" val="2788816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380318" y="2492943"/>
            <a:ext cx="2604541" cy="2656573"/>
          </a:xfrm>
          <a:prstGeom prst="rect">
            <a:avLst/>
          </a:prstGeom>
        </p:spPr>
        <p:txBody>
          <a:bodyPr/>
          <a:lstStyle/>
          <a:p>
            <a:endParaRPr lang="en-GB"/>
          </a:p>
        </p:txBody>
      </p:sp>
      <p:sp>
        <p:nvSpPr>
          <p:cNvPr id="5" name="Picture Placeholder 3">
            <a:extLst>
              <a:ext uri="{FF2B5EF4-FFF2-40B4-BE49-F238E27FC236}">
                <a16:creationId xmlns:a16="http://schemas.microsoft.com/office/drawing/2014/main" id="{03D95C8F-F4B9-3945-B554-88681BB1373B}"/>
              </a:ext>
            </a:extLst>
          </p:cNvPr>
          <p:cNvSpPr>
            <a:spLocks noGrp="1"/>
          </p:cNvSpPr>
          <p:nvPr>
            <p:ph type="pic" sz="quarter" idx="12"/>
          </p:nvPr>
        </p:nvSpPr>
        <p:spPr>
          <a:xfrm>
            <a:off x="4960916" y="2492942"/>
            <a:ext cx="2604541" cy="2656573"/>
          </a:xfrm>
          <a:prstGeom prst="rect">
            <a:avLst/>
          </a:prstGeom>
        </p:spPr>
        <p:txBody>
          <a:bodyPr/>
          <a:lstStyle/>
          <a:p>
            <a:endParaRPr lang="en-GB"/>
          </a:p>
        </p:txBody>
      </p:sp>
      <p:sp>
        <p:nvSpPr>
          <p:cNvPr id="6" name="Picture Placeholder 3">
            <a:extLst>
              <a:ext uri="{FF2B5EF4-FFF2-40B4-BE49-F238E27FC236}">
                <a16:creationId xmlns:a16="http://schemas.microsoft.com/office/drawing/2014/main" id="{3498DA54-36BC-DD44-9957-C6135C1F566B}"/>
              </a:ext>
            </a:extLst>
          </p:cNvPr>
          <p:cNvSpPr>
            <a:spLocks noGrp="1"/>
          </p:cNvSpPr>
          <p:nvPr>
            <p:ph type="pic" sz="quarter" idx="13"/>
          </p:nvPr>
        </p:nvSpPr>
        <p:spPr>
          <a:xfrm>
            <a:off x="8541514" y="2492942"/>
            <a:ext cx="2604541" cy="2656573"/>
          </a:xfrm>
          <a:prstGeom prst="rect">
            <a:avLst/>
          </a:prstGeom>
        </p:spPr>
        <p:txBody>
          <a:bodyPr/>
          <a:lstStyle/>
          <a:p>
            <a:endParaRPr lang="en-GB"/>
          </a:p>
        </p:txBody>
      </p:sp>
      <p:sp>
        <p:nvSpPr>
          <p:cNvPr id="7" name="Title 1">
            <a:extLst>
              <a:ext uri="{FF2B5EF4-FFF2-40B4-BE49-F238E27FC236}">
                <a16:creationId xmlns:a16="http://schemas.microsoft.com/office/drawing/2014/main" id="{D8EBF489-F970-DB47-8F5A-A318ACDE6C89}"/>
              </a:ext>
            </a:extLst>
          </p:cNvPr>
          <p:cNvSpPr>
            <a:spLocks noGrp="1"/>
          </p:cNvSpPr>
          <p:nvPr>
            <p:ph type="title"/>
          </p:nvPr>
        </p:nvSpPr>
        <p:spPr>
          <a:xfrm>
            <a:off x="1193581" y="687572"/>
            <a:ext cx="5948364" cy="1020912"/>
          </a:xfrm>
        </p:spPr>
        <p:txBody>
          <a:bodyPr>
            <a:normAutofit/>
          </a:bodyPr>
          <a:lstStyle>
            <a:lvl1pPr>
              <a:defRPr sz="3600" b="1">
                <a:solidFill>
                  <a:schemeClr val="bg1"/>
                </a:solidFill>
              </a:defRPr>
            </a:lvl1pPr>
          </a:lstStyle>
          <a:p>
            <a:r>
              <a:rPr lang="en-GB"/>
              <a:t>Click to edit Master title style</a:t>
            </a:r>
          </a:p>
        </p:txBody>
      </p:sp>
    </p:spTree>
    <p:extLst>
      <p:ext uri="{BB962C8B-B14F-4D97-AF65-F5344CB8AC3E}">
        <p14:creationId xmlns:p14="http://schemas.microsoft.com/office/powerpoint/2010/main" val="3898587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hite background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614336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 background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4088289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197B4-C810-0546-9849-2F24615767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BCBFBB2-FDAE-5547-86C5-4175823CA5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B8998C-13A6-4046-85A9-8A445A00BA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544DA-6E29-6042-ADC2-BFC1CEAC4827}" type="datetimeFigureOut">
              <a:rPr lang="en-GB" smtClean="0"/>
              <a:t>24/09/2026</a:t>
            </a:fld>
            <a:endParaRPr lang="en-GB"/>
          </a:p>
        </p:txBody>
      </p:sp>
      <p:sp>
        <p:nvSpPr>
          <p:cNvPr id="5" name="Footer Placeholder 4">
            <a:extLst>
              <a:ext uri="{FF2B5EF4-FFF2-40B4-BE49-F238E27FC236}">
                <a16:creationId xmlns:a16="http://schemas.microsoft.com/office/drawing/2014/main" id="{908ACA81-607D-204F-9FF6-28F99998AC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CF7EB1-5DBB-7F4B-95E5-1B6CF5067E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879458-1A82-DB41-B168-0F2710236168}" type="slidenum">
              <a:rPr lang="en-GB" smtClean="0"/>
              <a:t>‹#›</a:t>
            </a:fld>
            <a:endParaRPr lang="en-GB"/>
          </a:p>
        </p:txBody>
      </p:sp>
    </p:spTree>
    <p:extLst>
      <p:ext uri="{BB962C8B-B14F-4D97-AF65-F5344CB8AC3E}">
        <p14:creationId xmlns:p14="http://schemas.microsoft.com/office/powerpoint/2010/main" val="23451877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 id="2147483653" r:id="rId5"/>
    <p:sldLayoutId id="2147483652" r:id="rId6"/>
    <p:sldLayoutId id="2147483654"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5A8F0-D3AC-1C4C-9118-C19B88BE9B21}"/>
              </a:ext>
            </a:extLst>
          </p:cNvPr>
          <p:cNvSpPr>
            <a:spLocks noGrp="1"/>
          </p:cNvSpPr>
          <p:nvPr>
            <p:ph type="ctrTitle"/>
          </p:nvPr>
        </p:nvSpPr>
        <p:spPr>
          <a:xfrm>
            <a:off x="875135" y="3015682"/>
            <a:ext cx="10441729" cy="1279308"/>
          </a:xfrm>
        </p:spPr>
        <p:txBody>
          <a:bodyPr>
            <a:normAutofit fontScale="90000"/>
          </a:bodyPr>
          <a:lstStyle/>
          <a:p>
            <a:pPr algn="ctr"/>
            <a:r>
              <a:rPr lang="en-GB" dirty="0">
                <a:latin typeface="SassoonPrimaryInfant" pitchFamily="2" charset="0"/>
              </a:rPr>
              <a:t>Introduction to Phonics and Early Reading</a:t>
            </a:r>
          </a:p>
        </p:txBody>
      </p:sp>
    </p:spTree>
    <p:extLst>
      <p:ext uri="{BB962C8B-B14F-4D97-AF65-F5344CB8AC3E}">
        <p14:creationId xmlns:p14="http://schemas.microsoft.com/office/powerpoint/2010/main" val="1532810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latin typeface="SassoonPrimaryInfant" pitchFamily="2" charset="0"/>
              </a:rPr>
              <a:t>We love reading!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2082363"/>
            <a:ext cx="6108175" cy="4042611"/>
          </a:xfrm>
        </p:spPr>
        <p:txBody>
          <a:bodyPr vert="horz" lIns="91440" tIns="45720" rIns="91440" bIns="45720" rtlCol="0" anchor="t">
            <a:normAutofit/>
          </a:bodyPr>
          <a:lstStyle/>
          <a:p>
            <a:r>
              <a:rPr lang="en-GB" dirty="0">
                <a:latin typeface="SassoonPrimaryInfant" pitchFamily="2" charset="0"/>
              </a:rPr>
              <a:t>Reading for pleasure</a:t>
            </a:r>
          </a:p>
          <a:p>
            <a:r>
              <a:rPr lang="en-GB" dirty="0">
                <a:latin typeface="SassoonPrimaryInfant" pitchFamily="2" charset="0"/>
              </a:rPr>
              <a:t>Finding out information</a:t>
            </a:r>
          </a:p>
          <a:p>
            <a:r>
              <a:rPr lang="en-GB" dirty="0">
                <a:latin typeface="SassoonPrimaryInfant" pitchFamily="2" charset="0"/>
              </a:rPr>
              <a:t>Reading the world around them</a:t>
            </a:r>
          </a:p>
          <a:p>
            <a:r>
              <a:rPr lang="en-GB" dirty="0">
                <a:latin typeface="SassoonPrimaryInfant" pitchFamily="2" charset="0"/>
              </a:rPr>
              <a:t>Accessing learning </a:t>
            </a:r>
          </a:p>
          <a:p>
            <a:r>
              <a:rPr lang="en-GB" dirty="0">
                <a:latin typeface="SassoonPrimaryInfant" pitchFamily="2" charset="0"/>
              </a:rPr>
              <a:t>Following instructions</a:t>
            </a:r>
          </a:p>
        </p:txBody>
      </p:sp>
    </p:spTree>
    <p:extLst>
      <p:ext uri="{BB962C8B-B14F-4D97-AF65-F5344CB8AC3E}">
        <p14:creationId xmlns:p14="http://schemas.microsoft.com/office/powerpoint/2010/main" val="37213220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112951" y="46940"/>
            <a:ext cx="6578319" cy="1020912"/>
          </a:xfrm>
        </p:spPr>
        <p:txBody>
          <a:bodyPr>
            <a:normAutofit/>
          </a:bodyPr>
          <a:lstStyle/>
          <a:p>
            <a:r>
              <a:rPr lang="en-GB" sz="4400" dirty="0">
                <a:latin typeface="SassoonPrimaryInfant" pitchFamily="2" charset="0"/>
              </a:rPr>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112951" y="916339"/>
            <a:ext cx="7590176" cy="5608552"/>
          </a:xfrm>
        </p:spPr>
        <p:txBody>
          <a:bodyPr>
            <a:normAutofit fontScale="92500" lnSpcReduction="10000"/>
          </a:bodyPr>
          <a:lstStyle/>
          <a:p>
            <a:r>
              <a:rPr lang="en-GB" dirty="0">
                <a:latin typeface="SassoonPrimaryInfant" pitchFamily="2" charset="0"/>
              </a:rPr>
              <a:t>Link between the words we say and the letters that represent each sound. </a:t>
            </a:r>
          </a:p>
          <a:p>
            <a:endParaRPr lang="en-GB" sz="1100" dirty="0">
              <a:latin typeface="SassoonPrimaryInfant" pitchFamily="2" charset="0"/>
            </a:endParaRPr>
          </a:p>
          <a:p>
            <a:pPr marL="0" indent="0" algn="ctr">
              <a:buNone/>
            </a:pPr>
            <a:endParaRPr lang="en-GB" sz="4000" dirty="0">
              <a:latin typeface="SassoonPrimaryInfant" pitchFamily="2" charset="0"/>
            </a:endParaRPr>
          </a:p>
          <a:p>
            <a:pPr marL="0" indent="0" algn="ctr">
              <a:buNone/>
            </a:pPr>
            <a:endParaRPr lang="en-GB" sz="4000" dirty="0">
              <a:latin typeface="SassoonPrimaryInfant" pitchFamily="2" charset="0"/>
            </a:endParaRPr>
          </a:p>
          <a:p>
            <a:pPr marL="0" indent="0" algn="ctr">
              <a:buNone/>
            </a:pPr>
            <a:r>
              <a:rPr lang="en-GB" sz="4000" dirty="0">
                <a:latin typeface="SassoonPrimaryInfant" pitchFamily="2" charset="0"/>
              </a:rPr>
              <a:t>MAP			M-A-P</a:t>
            </a:r>
          </a:p>
          <a:p>
            <a:pPr marL="0" indent="0" algn="ctr">
              <a:buNone/>
            </a:pPr>
            <a:endParaRPr lang="en-GB" sz="4000" dirty="0">
              <a:latin typeface="SassoonPrimaryInfant" pitchFamily="2" charset="0"/>
            </a:endParaRPr>
          </a:p>
          <a:p>
            <a:r>
              <a:rPr lang="en-GB" dirty="0">
                <a:latin typeface="SassoonPrimaryInfant" pitchFamily="2" charset="0"/>
              </a:rPr>
              <a:t>Grapheme – the written letters</a:t>
            </a:r>
          </a:p>
          <a:p>
            <a:r>
              <a:rPr lang="en-GB" dirty="0">
                <a:latin typeface="SassoonPrimaryInfant" pitchFamily="2" charset="0"/>
              </a:rPr>
              <a:t>Phoneme – the sounds that the grapheme makes</a:t>
            </a:r>
          </a:p>
          <a:p>
            <a:endParaRPr lang="en-GB" dirty="0">
              <a:latin typeface="SassoonPrimaryInfant" pitchFamily="2" charset="0"/>
            </a:endParaRPr>
          </a:p>
          <a:p>
            <a:r>
              <a:rPr lang="en-GB" dirty="0">
                <a:latin typeface="SassoonPrimaryInfant" pitchFamily="2" charset="0"/>
              </a:rPr>
              <a:t>Digraph – two letters that make one sound </a:t>
            </a:r>
          </a:p>
          <a:p>
            <a:r>
              <a:rPr lang="en-GB" dirty="0">
                <a:latin typeface="SassoonPrimaryInfant" pitchFamily="2" charset="0"/>
              </a:rPr>
              <a:t>Trigraph – three letters that make one sound</a:t>
            </a:r>
          </a:p>
          <a:p>
            <a:pPr marL="0" indent="0">
              <a:buNone/>
            </a:pPr>
            <a:endParaRPr lang="en-GB" dirty="0">
              <a:latin typeface="SassoonPrimaryInfant" pitchFamily="2" charset="0"/>
            </a:endParaRPr>
          </a:p>
          <a:p>
            <a:pPr marL="0" indent="0">
              <a:buNone/>
            </a:pPr>
            <a:endParaRPr lang="en-GB" dirty="0">
              <a:latin typeface="SassoonPrimaryInfant" pitchFamily="2" charset="0"/>
            </a:endParaRPr>
          </a:p>
        </p:txBody>
      </p:sp>
      <p:pic>
        <p:nvPicPr>
          <p:cNvPr id="8" name="Picture 7"/>
          <p:cNvPicPr>
            <a:picLocks noChangeAspect="1"/>
          </p:cNvPicPr>
          <p:nvPr/>
        </p:nvPicPr>
        <p:blipFill>
          <a:blip r:embed="rId3"/>
          <a:stretch>
            <a:fillRect/>
          </a:stretch>
        </p:blipFill>
        <p:spPr>
          <a:xfrm>
            <a:off x="2937718" y="1825977"/>
            <a:ext cx="1714739" cy="16099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TextBox 5">
            <a:extLst>
              <a:ext uri="{FF2B5EF4-FFF2-40B4-BE49-F238E27FC236}">
                <a16:creationId xmlns:a16="http://schemas.microsoft.com/office/drawing/2014/main" id="{941E590B-8AC8-DAD5-A706-AC9BF04A9DCC}"/>
              </a:ext>
            </a:extLst>
          </p:cNvPr>
          <p:cNvSpPr txBox="1"/>
          <p:nvPr/>
        </p:nvSpPr>
        <p:spPr>
          <a:xfrm>
            <a:off x="7938655" y="4786746"/>
            <a:ext cx="3768436" cy="1107996"/>
          </a:xfrm>
          <a:prstGeom prst="rect">
            <a:avLst/>
          </a:prstGeom>
          <a:noFill/>
        </p:spPr>
        <p:txBody>
          <a:bodyPr wrap="square" rtlCol="0">
            <a:spAutoFit/>
          </a:bodyPr>
          <a:lstStyle/>
          <a:p>
            <a:r>
              <a:rPr lang="en-GB" sz="6600" u="sng" dirty="0">
                <a:solidFill>
                  <a:schemeClr val="bg1"/>
                </a:solidFill>
                <a:latin typeface="SassoonPrimaryInfant" pitchFamily="2" charset="0"/>
              </a:rPr>
              <a:t>sh</a:t>
            </a:r>
            <a:r>
              <a:rPr lang="en-GB" sz="6600" dirty="0">
                <a:solidFill>
                  <a:schemeClr val="bg1"/>
                </a:solidFill>
                <a:latin typeface="SassoonPrimaryInfant" pitchFamily="2" charset="0"/>
              </a:rPr>
              <a:t>ip</a:t>
            </a:r>
            <a:endParaRPr lang="en-GB" dirty="0">
              <a:solidFill>
                <a:schemeClr val="bg1"/>
              </a:solidFill>
              <a:latin typeface="SassoonPrimaryInfant" pitchFamily="2" charset="0"/>
            </a:endParaRPr>
          </a:p>
        </p:txBody>
      </p:sp>
      <p:sp>
        <p:nvSpPr>
          <p:cNvPr id="10" name="TextBox 9">
            <a:extLst>
              <a:ext uri="{FF2B5EF4-FFF2-40B4-BE49-F238E27FC236}">
                <a16:creationId xmlns:a16="http://schemas.microsoft.com/office/drawing/2014/main" id="{4F49EA97-E225-1FF6-29CA-5FBAAA1200BD}"/>
              </a:ext>
            </a:extLst>
          </p:cNvPr>
          <p:cNvSpPr txBox="1"/>
          <p:nvPr/>
        </p:nvSpPr>
        <p:spPr>
          <a:xfrm>
            <a:off x="7938655" y="5750004"/>
            <a:ext cx="3768436" cy="1107996"/>
          </a:xfrm>
          <a:prstGeom prst="rect">
            <a:avLst/>
          </a:prstGeom>
          <a:noFill/>
        </p:spPr>
        <p:txBody>
          <a:bodyPr wrap="square" rtlCol="0">
            <a:spAutoFit/>
          </a:bodyPr>
          <a:lstStyle/>
          <a:p>
            <a:r>
              <a:rPr lang="en-GB" sz="6600" dirty="0">
                <a:solidFill>
                  <a:schemeClr val="bg1"/>
                </a:solidFill>
                <a:latin typeface="SassoonPrimaryInfant" pitchFamily="2" charset="0"/>
              </a:rPr>
              <a:t>l</a:t>
            </a:r>
            <a:r>
              <a:rPr lang="en-GB" sz="6600" u="sng" dirty="0">
                <a:solidFill>
                  <a:schemeClr val="bg1"/>
                </a:solidFill>
                <a:latin typeface="SassoonPrimaryInfant" pitchFamily="2" charset="0"/>
              </a:rPr>
              <a:t>igh</a:t>
            </a:r>
            <a:r>
              <a:rPr lang="en-GB" sz="6600" dirty="0">
                <a:solidFill>
                  <a:schemeClr val="bg1"/>
                </a:solidFill>
                <a:latin typeface="SassoonPrimaryInfant" pitchFamily="2" charset="0"/>
              </a:rPr>
              <a:t>t</a:t>
            </a:r>
            <a:endParaRPr lang="en-GB" dirty="0">
              <a:solidFill>
                <a:schemeClr val="bg1"/>
              </a:solidFill>
              <a:latin typeface="SassoonPrimaryInfant" pitchFamily="2" charset="0"/>
            </a:endParaRPr>
          </a:p>
        </p:txBody>
      </p:sp>
      <p:cxnSp>
        <p:nvCxnSpPr>
          <p:cNvPr id="12" name="Straight Arrow Connector 11">
            <a:extLst>
              <a:ext uri="{FF2B5EF4-FFF2-40B4-BE49-F238E27FC236}">
                <a16:creationId xmlns:a16="http://schemas.microsoft.com/office/drawing/2014/main" id="{D1191D4C-3A20-543C-A6ED-F55DC707AFD2}"/>
              </a:ext>
            </a:extLst>
          </p:cNvPr>
          <p:cNvCxnSpPr>
            <a:cxnSpLocks/>
          </p:cNvCxnSpPr>
          <p:nvPr/>
        </p:nvCxnSpPr>
        <p:spPr>
          <a:xfrm flipV="1">
            <a:off x="6529590" y="5687331"/>
            <a:ext cx="1150403" cy="62673"/>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4BE3249E-2625-4C0A-A09C-56F60C83EAE8}"/>
              </a:ext>
            </a:extLst>
          </p:cNvPr>
          <p:cNvCxnSpPr>
            <a:cxnSpLocks/>
          </p:cNvCxnSpPr>
          <p:nvPr/>
        </p:nvCxnSpPr>
        <p:spPr>
          <a:xfrm>
            <a:off x="6529590" y="6261838"/>
            <a:ext cx="1233530" cy="190192"/>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156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latin typeface="SassoonPrimaryInfant" pitchFamily="2" charset="0"/>
              </a:rPr>
              <a:t>How phonics is taught</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83610" y="201934"/>
            <a:ext cx="3551189" cy="279301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a:extLst>
              <a:ext uri="{FF2B5EF4-FFF2-40B4-BE49-F238E27FC236}">
                <a16:creationId xmlns:a16="http://schemas.microsoft.com/office/drawing/2014/main" id="{BD7ACF85-E897-4601-AEB5-EB1C9C5C03F9}"/>
              </a:ext>
            </a:extLst>
          </p:cNvPr>
          <p:cNvSpPr txBox="1"/>
          <p:nvPr/>
        </p:nvSpPr>
        <p:spPr>
          <a:xfrm>
            <a:off x="114075" y="1659285"/>
            <a:ext cx="6980153" cy="4401205"/>
          </a:xfrm>
          <a:prstGeom prst="rect">
            <a:avLst/>
          </a:prstGeom>
          <a:noFill/>
        </p:spPr>
        <p:txBody>
          <a:bodyPr wrap="square" rtlCol="0">
            <a:spAutoFit/>
          </a:bodyPr>
          <a:lstStyle/>
          <a:p>
            <a:pPr marL="457200" indent="-457200">
              <a:buFont typeface="Arial" panose="020B0604020202020204" pitchFamily="34" charset="0"/>
              <a:buChar char="•"/>
            </a:pPr>
            <a:r>
              <a:rPr lang="en-GB" sz="2800" dirty="0">
                <a:latin typeface="SassoonPrimaryInfant" pitchFamily="2" charset="0"/>
              </a:rPr>
              <a:t>Daily phonics lessons</a:t>
            </a:r>
          </a:p>
          <a:p>
            <a:pPr marL="457200" indent="-457200">
              <a:buFont typeface="Arial" panose="020B0604020202020204" pitchFamily="34" charset="0"/>
              <a:buChar char="•"/>
            </a:pPr>
            <a:r>
              <a:rPr lang="en-GB" sz="2800" dirty="0">
                <a:latin typeface="SassoonPrimaryInfant" pitchFamily="2" charset="0"/>
              </a:rPr>
              <a:t>Whole class teaching </a:t>
            </a:r>
          </a:p>
          <a:p>
            <a:pPr marL="457200" indent="-457200">
              <a:buFont typeface="Arial" panose="020B0604020202020204" pitchFamily="34" charset="0"/>
              <a:buChar char="•"/>
            </a:pPr>
            <a:r>
              <a:rPr lang="en-GB" sz="2800" dirty="0">
                <a:latin typeface="SassoonPrimaryInfant" pitchFamily="2" charset="0"/>
              </a:rPr>
              <a:t>20 minutes </a:t>
            </a:r>
          </a:p>
          <a:p>
            <a:pPr marL="457200" indent="-457200">
              <a:buFont typeface="Arial" panose="020B0604020202020204" pitchFamily="34" charset="0"/>
              <a:buChar char="•"/>
            </a:pPr>
            <a:r>
              <a:rPr lang="en-GB" sz="2800" dirty="0">
                <a:latin typeface="SassoonPrimaryInfant" pitchFamily="2" charset="0"/>
              </a:rPr>
              <a:t>In Reception, 4 new sounds are taught each week</a:t>
            </a:r>
          </a:p>
          <a:p>
            <a:pPr marL="457200" indent="-457200">
              <a:buFont typeface="Arial" panose="020B0604020202020204" pitchFamily="34" charset="0"/>
              <a:buChar char="•"/>
            </a:pPr>
            <a:r>
              <a:rPr lang="en-GB" sz="2800" dirty="0">
                <a:latin typeface="SassoonPrimaryInfant" pitchFamily="2" charset="0"/>
              </a:rPr>
              <a:t>Pure sounds </a:t>
            </a:r>
          </a:p>
          <a:p>
            <a:pPr marL="457200" indent="-457200">
              <a:buFont typeface="Arial" panose="020B0604020202020204" pitchFamily="34" charset="0"/>
              <a:buChar char="•"/>
            </a:pPr>
            <a:r>
              <a:rPr lang="en-GB" sz="2800" dirty="0">
                <a:latin typeface="SassoonPrimaryInfant" pitchFamily="2" charset="0"/>
              </a:rPr>
              <a:t>Learn each new sound with an image and action</a:t>
            </a:r>
          </a:p>
          <a:p>
            <a:pPr marL="457200" indent="-457200">
              <a:buFont typeface="Arial" panose="020B0604020202020204" pitchFamily="34" charset="0"/>
              <a:buChar char="•"/>
            </a:pPr>
            <a:r>
              <a:rPr lang="en-GB" sz="2800" dirty="0">
                <a:latin typeface="SassoonPrimaryInfant" pitchFamily="2" charset="0"/>
              </a:rPr>
              <a:t>Correct formation of each letter is also taught </a:t>
            </a:r>
          </a:p>
        </p:txBody>
      </p:sp>
      <p:pic>
        <p:nvPicPr>
          <p:cNvPr id="8" name="Picture 7">
            <a:extLst>
              <a:ext uri="{FF2B5EF4-FFF2-40B4-BE49-F238E27FC236}">
                <a16:creationId xmlns:a16="http://schemas.microsoft.com/office/drawing/2014/main" id="{28FABB7B-2E1F-54AB-470C-C2B721A73446}"/>
              </a:ext>
            </a:extLst>
          </p:cNvPr>
          <p:cNvPicPr>
            <a:picLocks noChangeAspect="1"/>
          </p:cNvPicPr>
          <p:nvPr/>
        </p:nvPicPr>
        <p:blipFill>
          <a:blip r:embed="rId4"/>
          <a:stretch>
            <a:fillRect/>
          </a:stretch>
        </p:blipFill>
        <p:spPr>
          <a:xfrm>
            <a:off x="7094228" y="3965803"/>
            <a:ext cx="4862842" cy="2690263"/>
          </a:xfrm>
          <a:prstGeom prst="rect">
            <a:avLst/>
          </a:prstGeom>
        </p:spPr>
      </p:pic>
    </p:spTree>
    <p:extLst>
      <p:ext uri="{BB962C8B-B14F-4D97-AF65-F5344CB8AC3E}">
        <p14:creationId xmlns:p14="http://schemas.microsoft.com/office/powerpoint/2010/main" val="28711829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fontScale="90000"/>
          </a:bodyPr>
          <a:lstStyle/>
          <a:p>
            <a:r>
              <a:rPr lang="en-GB" sz="4400" dirty="0">
                <a:latin typeface="SassoonPrimaryInfant" pitchFamily="2" charset="0"/>
              </a:rPr>
              <a:t>Blending – important skill</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62887" y="913117"/>
            <a:ext cx="6980153" cy="5608552"/>
          </a:xfrm>
        </p:spPr>
        <p:txBody>
          <a:bodyPr>
            <a:normAutofit/>
          </a:bodyPr>
          <a:lstStyle/>
          <a:p>
            <a:endParaRPr lang="en-GB" dirty="0">
              <a:latin typeface="SassoonPrimaryInfant" pitchFamily="2" charset="0"/>
            </a:endParaRPr>
          </a:p>
          <a:p>
            <a:r>
              <a:rPr lang="en-GB" dirty="0">
                <a:latin typeface="SassoonPrimaryInfant" pitchFamily="2" charset="0"/>
              </a:rPr>
              <a:t>Pushing the phonemes together to make a word. </a:t>
            </a:r>
          </a:p>
          <a:p>
            <a:endParaRPr lang="en-GB" dirty="0">
              <a:latin typeface="SassoonPrimaryInfant" pitchFamily="2" charset="0"/>
            </a:endParaRPr>
          </a:p>
          <a:p>
            <a:pPr marL="0" indent="0">
              <a:buNone/>
            </a:pPr>
            <a:r>
              <a:rPr lang="en-GB" sz="6600" dirty="0">
                <a:latin typeface="SassoonPrimaryInfant" pitchFamily="2" charset="0"/>
              </a:rPr>
              <a:t>     t/r/</a:t>
            </a:r>
            <a:r>
              <a:rPr lang="en-GB" sz="6600" dirty="0" err="1">
                <a:latin typeface="SassoonPrimaryInfant" pitchFamily="2" charset="0"/>
              </a:rPr>
              <a:t>ee</a:t>
            </a:r>
            <a:endParaRPr lang="en-GB" sz="6600" dirty="0">
              <a:latin typeface="SassoonPrimaryInfant" pitchFamily="2" charset="0"/>
            </a:endParaRPr>
          </a:p>
          <a:p>
            <a:endParaRPr lang="en-GB" dirty="0">
              <a:latin typeface="SassoonPrimaryInfant" pitchFamily="2" charset="0"/>
            </a:endParaRPr>
          </a:p>
          <a:p>
            <a:r>
              <a:rPr lang="en-GB" dirty="0">
                <a:latin typeface="SassoonPrimaryInfant" pitchFamily="2" charset="0"/>
              </a:rPr>
              <a:t>Multiple syllable words – ‘chunking’</a:t>
            </a:r>
          </a:p>
          <a:p>
            <a:endParaRPr lang="en-GB" sz="1600" dirty="0">
              <a:latin typeface="SassoonPrimaryInfant" pitchFamily="2" charset="0"/>
            </a:endParaRPr>
          </a:p>
          <a:p>
            <a:pPr marL="0" indent="0" algn="ctr">
              <a:buNone/>
            </a:pPr>
            <a:r>
              <a:rPr lang="en-GB" sz="6600" dirty="0">
                <a:latin typeface="SassoonPrimaryInfant" pitchFamily="2" charset="0"/>
              </a:rPr>
              <a:t>star/light</a:t>
            </a:r>
          </a:p>
        </p:txBody>
      </p:sp>
      <p:pic>
        <p:nvPicPr>
          <p:cNvPr id="7" name="Picture 6"/>
          <p:cNvPicPr>
            <a:picLocks noChangeAspect="1"/>
          </p:cNvPicPr>
          <p:nvPr/>
        </p:nvPicPr>
        <p:blipFill>
          <a:blip r:embed="rId3"/>
          <a:stretch>
            <a:fillRect/>
          </a:stretch>
        </p:blipFill>
        <p:spPr>
          <a:xfrm>
            <a:off x="4007165" y="2309219"/>
            <a:ext cx="1988278" cy="17445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Oval 4">
            <a:extLst>
              <a:ext uri="{FF2B5EF4-FFF2-40B4-BE49-F238E27FC236}">
                <a16:creationId xmlns:a16="http://schemas.microsoft.com/office/drawing/2014/main" id="{D1F1FD3B-064D-4A88-896F-2145FA5E5E04}"/>
              </a:ext>
            </a:extLst>
          </p:cNvPr>
          <p:cNvSpPr/>
          <p:nvPr/>
        </p:nvSpPr>
        <p:spPr>
          <a:xfrm>
            <a:off x="2365829" y="6139542"/>
            <a:ext cx="159657" cy="1451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71981DFF-1ED0-40A6-8E67-A5B6F237B81D}"/>
              </a:ext>
            </a:extLst>
          </p:cNvPr>
          <p:cNvSpPr/>
          <p:nvPr/>
        </p:nvSpPr>
        <p:spPr>
          <a:xfrm>
            <a:off x="2677886" y="6146799"/>
            <a:ext cx="159657" cy="1451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BD267E43-C0B1-4CF8-9196-E37046A9D99D}"/>
              </a:ext>
            </a:extLst>
          </p:cNvPr>
          <p:cNvSpPr/>
          <p:nvPr/>
        </p:nvSpPr>
        <p:spPr>
          <a:xfrm>
            <a:off x="3949108" y="6139541"/>
            <a:ext cx="159657" cy="1451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127828A-27D6-4644-AB96-594EABE9083D}"/>
              </a:ext>
            </a:extLst>
          </p:cNvPr>
          <p:cNvSpPr/>
          <p:nvPr/>
        </p:nvSpPr>
        <p:spPr>
          <a:xfrm>
            <a:off x="5220330" y="6146799"/>
            <a:ext cx="159657" cy="1451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2C215712-18C8-4733-B592-C1175BFFB86F}"/>
              </a:ext>
            </a:extLst>
          </p:cNvPr>
          <p:cNvSpPr/>
          <p:nvPr/>
        </p:nvSpPr>
        <p:spPr>
          <a:xfrm>
            <a:off x="2921225" y="6146799"/>
            <a:ext cx="533176" cy="1378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6C9DBA94-6906-4433-AD7F-1C8A239787AA}"/>
              </a:ext>
            </a:extLst>
          </p:cNvPr>
          <p:cNvSpPr/>
          <p:nvPr/>
        </p:nvSpPr>
        <p:spPr>
          <a:xfrm>
            <a:off x="4188092" y="6154055"/>
            <a:ext cx="964450" cy="1524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425451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874926" y="1202523"/>
            <a:ext cx="6384855" cy="1020912"/>
          </a:xfrm>
        </p:spPr>
        <p:txBody>
          <a:bodyPr>
            <a:normAutofit fontScale="90000"/>
          </a:bodyPr>
          <a:lstStyle/>
          <a:p>
            <a:r>
              <a:rPr lang="en-GB" sz="4400" dirty="0">
                <a:latin typeface="SassoonPrimaryInfant" pitchFamily="2" charset="0"/>
              </a:rPr>
              <a:t>Common Exception Words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193582" y="2223436"/>
            <a:ext cx="5948363" cy="4042611"/>
          </a:xfrm>
        </p:spPr>
        <p:txBody>
          <a:bodyPr>
            <a:normAutofit/>
          </a:bodyPr>
          <a:lstStyle/>
          <a:p>
            <a:pPr marL="0" indent="0">
              <a:buNone/>
            </a:pPr>
            <a:r>
              <a:rPr lang="en-GB" dirty="0"/>
              <a:t> </a:t>
            </a:r>
          </a:p>
        </p:txBody>
      </p:sp>
      <p:pic>
        <p:nvPicPr>
          <p:cNvPr id="3" name="Picture 2"/>
          <p:cNvPicPr>
            <a:picLocks noChangeAspect="1"/>
          </p:cNvPicPr>
          <p:nvPr/>
        </p:nvPicPr>
        <p:blipFill>
          <a:blip r:embed="rId3"/>
          <a:stretch>
            <a:fillRect/>
          </a:stretch>
        </p:blipFill>
        <p:spPr>
          <a:xfrm>
            <a:off x="1364982" y="2494062"/>
            <a:ext cx="4762549" cy="3501358"/>
          </a:xfrm>
          <a:prstGeom prst="rect">
            <a:avLst/>
          </a:prstGeom>
        </p:spPr>
      </p:pic>
    </p:spTree>
    <p:extLst>
      <p:ext uri="{BB962C8B-B14F-4D97-AF65-F5344CB8AC3E}">
        <p14:creationId xmlns:p14="http://schemas.microsoft.com/office/powerpoint/2010/main" val="2347334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788690" y="591127"/>
            <a:ext cx="5948364" cy="1020912"/>
          </a:xfrm>
        </p:spPr>
        <p:txBody>
          <a:bodyPr>
            <a:normAutofit/>
          </a:bodyPr>
          <a:lstStyle/>
          <a:p>
            <a:r>
              <a:rPr lang="en-GB" sz="4400" dirty="0">
                <a:latin typeface="SassoonPrimaryInfant" pitchFamily="2" charset="0"/>
              </a:rPr>
              <a:t>Spelling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628879" y="1407790"/>
            <a:ext cx="6108175" cy="5006864"/>
          </a:xfrm>
        </p:spPr>
        <p:txBody>
          <a:bodyPr vert="horz" lIns="91440" tIns="45720" rIns="91440" bIns="45720" rtlCol="0" anchor="t">
            <a:normAutofit/>
          </a:bodyPr>
          <a:lstStyle/>
          <a:p>
            <a:r>
              <a:rPr lang="en-GB" dirty="0">
                <a:latin typeface="SassoonPrimaryInfant" pitchFamily="2" charset="0"/>
              </a:rPr>
              <a:t>Segmenting words</a:t>
            </a:r>
          </a:p>
          <a:p>
            <a:endParaRPr lang="en-GB" dirty="0">
              <a:latin typeface="SassoonPrimaryInfant" pitchFamily="2" charset="0"/>
            </a:endParaRPr>
          </a:p>
          <a:p>
            <a:endParaRPr lang="en-GB" dirty="0">
              <a:latin typeface="SassoonPrimaryInfant" pitchFamily="2" charset="0"/>
            </a:endParaRPr>
          </a:p>
          <a:p>
            <a:pPr marL="2743200" lvl="6" indent="0">
              <a:buNone/>
            </a:pPr>
            <a:r>
              <a:rPr lang="en-GB" sz="4800" dirty="0">
                <a:latin typeface="SassoonPrimaryInfant" pitchFamily="2" charset="0"/>
              </a:rPr>
              <a:t>t-a-p</a:t>
            </a:r>
          </a:p>
          <a:p>
            <a:endParaRPr lang="en-GB" dirty="0">
              <a:latin typeface="SassoonPrimaryInfant" pitchFamily="2" charset="0"/>
            </a:endParaRPr>
          </a:p>
          <a:p>
            <a:pPr marL="0" indent="0">
              <a:buNone/>
            </a:pPr>
            <a:endParaRPr lang="en-GB" dirty="0">
              <a:latin typeface="SassoonPrimaryInfant" pitchFamily="2" charset="0"/>
            </a:endParaRPr>
          </a:p>
          <a:p>
            <a:r>
              <a:rPr lang="en-GB" dirty="0">
                <a:latin typeface="SassoonPrimaryInfant" pitchFamily="2" charset="0"/>
              </a:rPr>
              <a:t>Daily writing as part of phonics lessons</a:t>
            </a:r>
          </a:p>
          <a:p>
            <a:endParaRPr lang="en-GB" dirty="0">
              <a:latin typeface="SassoonPrimaryInfant" pitchFamily="2" charset="0"/>
            </a:endParaRPr>
          </a:p>
        </p:txBody>
      </p:sp>
      <p:pic>
        <p:nvPicPr>
          <p:cNvPr id="5" name="Picture 4">
            <a:extLst>
              <a:ext uri="{FF2B5EF4-FFF2-40B4-BE49-F238E27FC236}">
                <a16:creationId xmlns:a16="http://schemas.microsoft.com/office/drawing/2014/main" id="{3C13BAC8-3E24-B5EC-CD10-11C5C8323D15}"/>
              </a:ext>
            </a:extLst>
          </p:cNvPr>
          <p:cNvPicPr>
            <a:picLocks noChangeAspect="1"/>
          </p:cNvPicPr>
          <p:nvPr/>
        </p:nvPicPr>
        <p:blipFill>
          <a:blip r:embed="rId3"/>
          <a:stretch>
            <a:fillRect/>
          </a:stretch>
        </p:blipFill>
        <p:spPr>
          <a:xfrm>
            <a:off x="4953272" y="2495747"/>
            <a:ext cx="2285455" cy="1542682"/>
          </a:xfrm>
          <a:prstGeom prst="rect">
            <a:avLst/>
          </a:prstGeom>
        </p:spPr>
      </p:pic>
      <p:pic>
        <p:nvPicPr>
          <p:cNvPr id="7" name="Picture 6">
            <a:extLst>
              <a:ext uri="{FF2B5EF4-FFF2-40B4-BE49-F238E27FC236}">
                <a16:creationId xmlns:a16="http://schemas.microsoft.com/office/drawing/2014/main" id="{B015BFA5-51C4-E67D-1E08-B36649123728}"/>
              </a:ext>
            </a:extLst>
          </p:cNvPr>
          <p:cNvPicPr>
            <a:picLocks noChangeAspect="1"/>
          </p:cNvPicPr>
          <p:nvPr/>
        </p:nvPicPr>
        <p:blipFill>
          <a:blip r:embed="rId4"/>
          <a:stretch>
            <a:fillRect/>
          </a:stretch>
        </p:blipFill>
        <p:spPr>
          <a:xfrm>
            <a:off x="6346679" y="5450210"/>
            <a:ext cx="2832385" cy="1160096"/>
          </a:xfrm>
          <a:prstGeom prst="rect">
            <a:avLst/>
          </a:prstGeom>
        </p:spPr>
      </p:pic>
    </p:spTree>
    <p:extLst>
      <p:ext uri="{BB962C8B-B14F-4D97-AF65-F5344CB8AC3E}">
        <p14:creationId xmlns:p14="http://schemas.microsoft.com/office/powerpoint/2010/main" val="997609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180729" y="121386"/>
            <a:ext cx="7343121" cy="1020912"/>
          </a:xfrm>
        </p:spPr>
        <p:txBody>
          <a:bodyPr>
            <a:normAutofit/>
          </a:bodyPr>
          <a:lstStyle/>
          <a:p>
            <a:pPr algn="just"/>
            <a:r>
              <a:rPr lang="en-GB" sz="4400" dirty="0">
                <a:latin typeface="SassoonPrimaryInfant" pitchFamily="2" charset="0"/>
              </a:rPr>
              <a:t>Reading and Books</a:t>
            </a:r>
          </a:p>
        </p:txBody>
      </p:sp>
      <p:pic>
        <p:nvPicPr>
          <p:cNvPr id="8" name="Picture Placeholder 7"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Grp="1" noChangeAspect="1"/>
          </p:cNvPicPr>
          <p:nvPr>
            <p:ph type="pic" sz="quarter" idx="11"/>
          </p:nvPr>
        </p:nvPicPr>
        <p:blipFill rotWithShape="1">
          <a:blip r:embed="rId3"/>
          <a:srcRect t="9859" b="9859"/>
          <a:stretch/>
        </p:blipFill>
        <p:spPr>
          <a:xfrm>
            <a:off x="8029183" y="2022148"/>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p:cNvSpPr txBox="1"/>
          <p:nvPr/>
        </p:nvSpPr>
        <p:spPr>
          <a:xfrm>
            <a:off x="273266" y="1142298"/>
            <a:ext cx="7158045" cy="5262979"/>
          </a:xfrm>
          <a:prstGeom prst="rect">
            <a:avLst/>
          </a:prstGeom>
          <a:noFill/>
        </p:spPr>
        <p:txBody>
          <a:bodyPr wrap="square" rtlCol="0">
            <a:spAutoFit/>
          </a:bodyPr>
          <a:lstStyle/>
          <a:p>
            <a:pPr marL="285750" indent="-285750" algn="just">
              <a:buFont typeface="Arial" panose="020B0604020202020204" pitchFamily="34" charset="0"/>
              <a:buChar char="•"/>
            </a:pPr>
            <a:r>
              <a:rPr lang="en-GB" sz="2800" dirty="0">
                <a:latin typeface="SassoonPrimaryInfant" pitchFamily="2" charset="0"/>
              </a:rPr>
              <a:t>Children will be given books when they can blend – this will be different for every child</a:t>
            </a:r>
          </a:p>
          <a:p>
            <a:pPr marL="285750" indent="-285750" algn="just">
              <a:buFont typeface="Arial" panose="020B0604020202020204" pitchFamily="34" charset="0"/>
              <a:buChar char="•"/>
            </a:pPr>
            <a:endParaRPr lang="en-GB" sz="2800" dirty="0">
              <a:latin typeface="SassoonPrimaryInfant" pitchFamily="2" charset="0"/>
            </a:endParaRPr>
          </a:p>
          <a:p>
            <a:pPr marL="285750" indent="-285750" algn="just">
              <a:buFont typeface="Arial" panose="020B0604020202020204" pitchFamily="34" charset="0"/>
              <a:buChar char="•"/>
            </a:pPr>
            <a:r>
              <a:rPr lang="en-GB" sz="2800" dirty="0">
                <a:latin typeface="SassoonPrimaryInfant" pitchFamily="2" charset="0"/>
              </a:rPr>
              <a:t>Books precisely match children’s phonics attainment.  We assess the children regularly to ensure they have the phonics knowledge and can read at least 95% of the words in their book.</a:t>
            </a:r>
          </a:p>
          <a:p>
            <a:pPr marL="285750" indent="-285750" algn="just">
              <a:buFont typeface="Arial" panose="020B0604020202020204" pitchFamily="34" charset="0"/>
              <a:buChar char="•"/>
            </a:pPr>
            <a:endParaRPr lang="en-GB" sz="2800" dirty="0">
              <a:latin typeface="SassoonPrimaryInfant" pitchFamily="2" charset="0"/>
            </a:endParaRPr>
          </a:p>
          <a:p>
            <a:pPr marL="285750" indent="-285750" algn="just">
              <a:buFont typeface="Arial" panose="020B0604020202020204" pitchFamily="34" charset="0"/>
              <a:buChar char="•"/>
            </a:pPr>
            <a:r>
              <a:rPr lang="en-GB" sz="2800" dirty="0">
                <a:latin typeface="SassoonPrimaryInfant" pitchFamily="2" charset="0"/>
              </a:rPr>
              <a:t>When a child reads their whole book three times, it will be changed by a member of staff.  </a:t>
            </a:r>
          </a:p>
        </p:txBody>
      </p:sp>
    </p:spTree>
    <p:extLst>
      <p:ext uri="{BB962C8B-B14F-4D97-AF65-F5344CB8AC3E}">
        <p14:creationId xmlns:p14="http://schemas.microsoft.com/office/powerpoint/2010/main" val="12193575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latin typeface="SassoonPrimaryInfant" pitchFamily="2" charset="0"/>
              </a:rPr>
              <a:t>Reading at home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308801" cy="5006864"/>
          </a:xfrm>
        </p:spPr>
        <p:txBody>
          <a:bodyPr vert="horz" lIns="91440" tIns="45720" rIns="91440" bIns="45720" rtlCol="0" anchor="t">
            <a:normAutofit fontScale="92500"/>
          </a:bodyPr>
          <a:lstStyle/>
          <a:p>
            <a:r>
              <a:rPr lang="en-GB" dirty="0">
                <a:latin typeface="SassoonPrimaryInfant" pitchFamily="2" charset="0"/>
              </a:rPr>
              <a:t>5 – 10 minutes</a:t>
            </a:r>
          </a:p>
          <a:p>
            <a:r>
              <a:rPr lang="en-GB" dirty="0">
                <a:latin typeface="SassoonPrimaryInfant" pitchFamily="2" charset="0"/>
              </a:rPr>
              <a:t>Choose a time that works for you</a:t>
            </a:r>
          </a:p>
          <a:p>
            <a:r>
              <a:rPr lang="en-GB" dirty="0">
                <a:latin typeface="SassoonPrimaryInfant" pitchFamily="2" charset="0"/>
              </a:rPr>
              <a:t>Be positive and celebrate successes</a:t>
            </a:r>
          </a:p>
          <a:p>
            <a:r>
              <a:rPr lang="en-GB" dirty="0">
                <a:latin typeface="SassoonPrimaryInfant" pitchFamily="2" charset="0"/>
              </a:rPr>
              <a:t>Encourage them to say the sounds and blend them together</a:t>
            </a:r>
          </a:p>
          <a:p>
            <a:r>
              <a:rPr lang="en-GB" dirty="0">
                <a:latin typeface="SassoonPrimaryInfant" pitchFamily="2" charset="0"/>
              </a:rPr>
              <a:t>Be patient and let them try and work it out </a:t>
            </a:r>
          </a:p>
          <a:p>
            <a:r>
              <a:rPr lang="en-GB" dirty="0">
                <a:latin typeface="SassoonPrimaryInfant" pitchFamily="2" charset="0"/>
              </a:rPr>
              <a:t>Read common exception words by sight. </a:t>
            </a:r>
          </a:p>
          <a:p>
            <a:r>
              <a:rPr lang="en-GB" dirty="0">
                <a:latin typeface="SassoonPrimaryInfant" pitchFamily="2" charset="0"/>
              </a:rPr>
              <a:t>Encourage them to point to the graphemes and spot those digraphs/trigraphs in words</a:t>
            </a:r>
          </a:p>
          <a:p>
            <a:pPr marL="0" indent="0" algn="ctr">
              <a:buNone/>
            </a:pPr>
            <a:r>
              <a:rPr lang="en-GB" sz="4300" b="1" dirty="0">
                <a:latin typeface="SassoonPrimaryInfant" pitchFamily="2" charset="0"/>
              </a:rPr>
              <a:t>r-</a:t>
            </a:r>
            <a:r>
              <a:rPr lang="en-GB" sz="4300" b="1" u="sng" dirty="0">
                <a:latin typeface="SassoonPrimaryInfant" pitchFamily="2" charset="0"/>
              </a:rPr>
              <a:t>ai</a:t>
            </a:r>
            <a:r>
              <a:rPr lang="en-GB" sz="4300" b="1" dirty="0">
                <a:latin typeface="SassoonPrimaryInfant" pitchFamily="2" charset="0"/>
              </a:rPr>
              <a:t>-n</a:t>
            </a:r>
            <a:r>
              <a:rPr lang="en-GB" b="1" dirty="0">
                <a:latin typeface="SassoonPrimaryInfant" pitchFamily="2" charset="0"/>
              </a:rPr>
              <a:t> </a:t>
            </a:r>
            <a:r>
              <a:rPr lang="en-GB" dirty="0">
                <a:latin typeface="SassoonPrimaryInfant" pitchFamily="2" charset="0"/>
              </a:rPr>
              <a:t>rather than </a:t>
            </a:r>
            <a:r>
              <a:rPr lang="en-GB" sz="4300" b="1" dirty="0">
                <a:latin typeface="SassoonPrimaryInfant" pitchFamily="2" charset="0"/>
              </a:rPr>
              <a:t>r-a-</a:t>
            </a:r>
            <a:r>
              <a:rPr lang="en-GB" sz="4300" b="1" dirty="0" err="1">
                <a:latin typeface="SassoonPrimaryInfant" pitchFamily="2" charset="0"/>
              </a:rPr>
              <a:t>i</a:t>
            </a:r>
            <a:r>
              <a:rPr lang="en-GB" sz="4300" b="1" dirty="0">
                <a:latin typeface="SassoonPrimaryInfant" pitchFamily="2" charset="0"/>
              </a:rPr>
              <a:t>-n</a:t>
            </a:r>
          </a:p>
          <a:p>
            <a:endParaRPr lang="en-GB" dirty="0">
              <a:latin typeface="SassoonPrimaryInfant" pitchFamily="2" charset="0"/>
            </a:endParaRPr>
          </a:p>
          <a:p>
            <a:endParaRPr lang="en-GB" dirty="0">
              <a:latin typeface="SassoonPrimaryInfant" pitchFamily="2" charset="0"/>
            </a:endParaRPr>
          </a:p>
        </p:txBody>
      </p:sp>
      <p:pic>
        <p:nvPicPr>
          <p:cNvPr id="4" name="Picture 3"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ChangeAspect="1"/>
          </p:cNvPicPr>
          <p:nvPr/>
        </p:nvPicPr>
        <p:blipFill rotWithShape="1">
          <a:blip r:embed="rId3"/>
          <a:srcRect t="9859" b="9859"/>
          <a:stretch/>
        </p:blipFill>
        <p:spPr>
          <a:xfrm>
            <a:off x="314590" y="1986111"/>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554088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139603" y="511488"/>
            <a:ext cx="6578319" cy="1020912"/>
          </a:xfrm>
        </p:spPr>
        <p:txBody>
          <a:bodyPr>
            <a:normAutofit/>
          </a:bodyPr>
          <a:lstStyle/>
          <a:p>
            <a:pPr algn="just"/>
            <a:r>
              <a:rPr lang="en-GB" sz="4400" dirty="0">
                <a:latin typeface="SassoonPrimaryInfant" pitchFamily="2" charset="0"/>
              </a:rPr>
              <a:t>Reading at home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83908" y="1249448"/>
            <a:ext cx="6980153" cy="5608552"/>
          </a:xfrm>
        </p:spPr>
        <p:txBody>
          <a:bodyPr>
            <a:normAutofit/>
          </a:bodyPr>
          <a:lstStyle/>
          <a:p>
            <a:pPr marL="0" indent="0">
              <a:buNone/>
            </a:pPr>
            <a:endParaRPr lang="en-GB"/>
          </a:p>
          <a:p>
            <a:pPr marL="0" indent="0">
              <a:buNone/>
            </a:pPr>
            <a:endParaRPr lang="en-GB"/>
          </a:p>
        </p:txBody>
      </p:sp>
      <p:sp>
        <p:nvSpPr>
          <p:cNvPr id="6" name="Text Placeholder 2">
            <a:extLst>
              <a:ext uri="{FF2B5EF4-FFF2-40B4-BE49-F238E27FC236}">
                <a16:creationId xmlns:a16="http://schemas.microsoft.com/office/drawing/2014/main" id="{73B6DAC9-F4AF-7346-8C79-879ED044AC1A}"/>
              </a:ext>
            </a:extLst>
          </p:cNvPr>
          <p:cNvSpPr txBox="1">
            <a:spLocks/>
          </p:cNvSpPr>
          <p:nvPr/>
        </p:nvSpPr>
        <p:spPr>
          <a:xfrm>
            <a:off x="374674" y="1550292"/>
            <a:ext cx="6845933" cy="500686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p:cNvSpPr txBox="1"/>
          <p:nvPr/>
        </p:nvSpPr>
        <p:spPr>
          <a:xfrm>
            <a:off x="262760" y="1702676"/>
            <a:ext cx="6957848" cy="5109091"/>
          </a:xfrm>
          <a:prstGeom prst="rect">
            <a:avLst/>
          </a:prstGeom>
          <a:noFill/>
        </p:spPr>
        <p:txBody>
          <a:bodyPr wrap="square" rtlCol="0">
            <a:spAutoFit/>
          </a:bodyPr>
          <a:lstStyle/>
          <a:p>
            <a:pPr marL="457200" indent="-457200" algn="just">
              <a:buFont typeface="Arial" panose="020B0604020202020204" pitchFamily="34" charset="0"/>
              <a:buChar char="•"/>
            </a:pPr>
            <a:r>
              <a:rPr lang="en-GB" sz="2800" dirty="0">
                <a:latin typeface="SassoonPrimaryInfant" pitchFamily="2" charset="0"/>
              </a:rPr>
              <a:t>Encourage fluency whenever possible</a:t>
            </a:r>
          </a:p>
          <a:p>
            <a:pPr marL="457200" indent="-457200" algn="just">
              <a:buFont typeface="Arial" panose="020B0604020202020204" pitchFamily="34" charset="0"/>
              <a:buChar char="•"/>
            </a:pPr>
            <a:r>
              <a:rPr lang="en-GB" sz="2800" dirty="0">
                <a:latin typeface="SassoonPrimaryInfant" pitchFamily="2" charset="0"/>
              </a:rPr>
              <a:t>Continue to read to your child</a:t>
            </a:r>
          </a:p>
          <a:p>
            <a:pPr marL="457200" indent="-457200" algn="just">
              <a:buFont typeface="Arial" panose="020B0604020202020204" pitchFamily="34" charset="0"/>
              <a:buChar char="•"/>
            </a:pPr>
            <a:r>
              <a:rPr lang="en-GB" sz="2800" dirty="0">
                <a:latin typeface="SassoonPrimaryInfant" pitchFamily="2" charset="0"/>
              </a:rPr>
              <a:t>Model how to read a book – left to right, turning pages </a:t>
            </a:r>
          </a:p>
          <a:p>
            <a:pPr marL="457200" indent="-457200" algn="just">
              <a:buFont typeface="Arial" panose="020B0604020202020204" pitchFamily="34" charset="0"/>
              <a:buChar char="•"/>
            </a:pPr>
            <a:r>
              <a:rPr lang="en-GB" sz="2800" dirty="0">
                <a:latin typeface="SassoonPrimaryInfant" pitchFamily="2" charset="0"/>
              </a:rPr>
              <a:t>Ask questions about what has happened and characters’ feelings</a:t>
            </a:r>
          </a:p>
          <a:p>
            <a:pPr marL="457200" indent="-457200" algn="just">
              <a:buFont typeface="Arial" panose="020B0604020202020204" pitchFamily="34" charset="0"/>
              <a:buChar char="•"/>
            </a:pPr>
            <a:r>
              <a:rPr lang="en-GB" sz="2800" dirty="0">
                <a:latin typeface="SassoonPrimaryInfant" pitchFamily="2" charset="0"/>
              </a:rPr>
              <a:t>Predict what will happen next </a:t>
            </a:r>
          </a:p>
          <a:p>
            <a:pPr marL="457200" indent="-457200" algn="just">
              <a:buFont typeface="Arial" panose="020B0604020202020204" pitchFamily="34" charset="0"/>
              <a:buChar char="•"/>
            </a:pPr>
            <a:r>
              <a:rPr lang="en-GB" sz="2800" dirty="0">
                <a:latin typeface="SassoonPrimaryInfant" pitchFamily="2" charset="0"/>
              </a:rPr>
              <a:t>Support vocabulary</a:t>
            </a:r>
          </a:p>
          <a:p>
            <a:pPr marL="457200" indent="-457200" algn="just">
              <a:buFont typeface="Arial" panose="020B0604020202020204" pitchFamily="34" charset="0"/>
              <a:buChar char="•"/>
            </a:pPr>
            <a:r>
              <a:rPr lang="en-GB" sz="2800" dirty="0">
                <a:latin typeface="SassoonPrimaryInfant" pitchFamily="2" charset="0"/>
              </a:rPr>
              <a:t>Make connections </a:t>
            </a:r>
          </a:p>
          <a:p>
            <a:pPr marL="457200" indent="-457200" algn="just">
              <a:buFont typeface="Arial" panose="020B0604020202020204" pitchFamily="34" charset="0"/>
              <a:buChar char="•"/>
            </a:pPr>
            <a:r>
              <a:rPr lang="en-GB" sz="2800" dirty="0">
                <a:latin typeface="SassoonPrimaryInfant" pitchFamily="2" charset="0"/>
              </a:rPr>
              <a:t>Model your love of reading! </a:t>
            </a:r>
          </a:p>
          <a:p>
            <a:pPr algn="just"/>
            <a:endParaRPr lang="en-GB" sz="2800" dirty="0">
              <a:latin typeface="SassoonPrimaryInfant" pitchFamily="2" charset="0"/>
            </a:endParaRPr>
          </a:p>
          <a:p>
            <a:pPr algn="just"/>
            <a:endParaRPr lang="en-GB" dirty="0">
              <a:latin typeface="SassoonPrimaryInfant" pitchFamily="2" charset="0"/>
            </a:endParaRPr>
          </a:p>
        </p:txBody>
      </p:sp>
    </p:spTree>
    <p:extLst>
      <p:ext uri="{BB962C8B-B14F-4D97-AF65-F5344CB8AC3E}">
        <p14:creationId xmlns:p14="http://schemas.microsoft.com/office/powerpoint/2010/main" val="4282244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pPr algn="just"/>
            <a:r>
              <a:rPr lang="en-GB" dirty="0">
                <a:latin typeface="SassoonPrimaryInfant" pitchFamily="2" charset="0"/>
              </a:rPr>
              <a:t>Concerns about progress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pPr algn="just"/>
            <a:r>
              <a:rPr lang="en-GB" dirty="0">
                <a:latin typeface="SassoonPrimaryInfant" pitchFamily="2" charset="0"/>
              </a:rPr>
              <a:t>All children are different </a:t>
            </a:r>
          </a:p>
          <a:p>
            <a:pPr algn="just"/>
            <a:r>
              <a:rPr lang="en-GB" dirty="0">
                <a:latin typeface="SassoonPrimaryInfant" pitchFamily="2" charset="0"/>
              </a:rPr>
              <a:t>Teachers will assess your child reguarly</a:t>
            </a:r>
          </a:p>
          <a:p>
            <a:pPr algn="just"/>
            <a:r>
              <a:rPr lang="en-GB" dirty="0">
                <a:latin typeface="SassoonPrimaryInfant" pitchFamily="2" charset="0"/>
              </a:rPr>
              <a:t>Interventions to support child in the specific skill they are struggling with</a:t>
            </a:r>
          </a:p>
          <a:p>
            <a:pPr algn="just"/>
            <a:r>
              <a:rPr lang="en-GB" dirty="0">
                <a:latin typeface="SassoonPrimaryInfant" pitchFamily="2" charset="0"/>
              </a:rPr>
              <a:t>Discuss any concerns with teachers</a:t>
            </a:r>
          </a:p>
        </p:txBody>
      </p:sp>
      <p:pic>
        <p:nvPicPr>
          <p:cNvPr id="6" name="Picture 5">
            <a:extLst>
              <a:ext uri="{FF2B5EF4-FFF2-40B4-BE49-F238E27FC236}">
                <a16:creationId xmlns:a16="http://schemas.microsoft.com/office/drawing/2014/main" id="{BE7F7723-D80A-423B-9941-1B04F755203A}"/>
              </a:ext>
            </a:extLst>
          </p:cNvPr>
          <p:cNvPicPr>
            <a:picLocks noChangeAspect="1"/>
          </p:cNvPicPr>
          <p:nvPr/>
        </p:nvPicPr>
        <p:blipFill rotWithShape="1">
          <a:blip r:embed="rId3"/>
          <a:srcRect l="7740" r="7740"/>
          <a:stretch/>
        </p:blipFill>
        <p:spPr>
          <a:xfrm>
            <a:off x="8242081" y="2322075"/>
            <a:ext cx="3494088" cy="3330575"/>
          </a:xfrm>
          <a:prstGeom prst="roundRect">
            <a:avLst/>
          </a:prstGeom>
        </p:spPr>
      </p:pic>
    </p:spTree>
    <p:extLst>
      <p:ext uri="{BB962C8B-B14F-4D97-AF65-F5344CB8AC3E}">
        <p14:creationId xmlns:p14="http://schemas.microsoft.com/office/powerpoint/2010/main" val="2260899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107D2-BF77-FFC6-6D3F-0C6FCDFE60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940B67-C3DD-3D4B-8996-6BA2E23E16FA}"/>
              </a:ext>
            </a:extLst>
          </p:cNvPr>
          <p:cNvSpPr>
            <a:spLocks noGrp="1"/>
          </p:cNvSpPr>
          <p:nvPr>
            <p:ph type="title"/>
          </p:nvPr>
        </p:nvSpPr>
        <p:spPr>
          <a:xfrm>
            <a:off x="125748" y="378958"/>
            <a:ext cx="6578319" cy="1020912"/>
          </a:xfrm>
        </p:spPr>
        <p:txBody>
          <a:bodyPr>
            <a:normAutofit fontScale="90000"/>
          </a:bodyPr>
          <a:lstStyle/>
          <a:p>
            <a:pPr algn="just"/>
            <a:r>
              <a:rPr lang="en-GB" sz="4400" dirty="0">
                <a:latin typeface="SassoonPrimaryInfant" pitchFamily="2" charset="0"/>
              </a:rPr>
              <a:t>What to expect from us….</a:t>
            </a:r>
          </a:p>
        </p:txBody>
      </p:sp>
      <p:sp>
        <p:nvSpPr>
          <p:cNvPr id="3" name="Text Placeholder 2">
            <a:extLst>
              <a:ext uri="{FF2B5EF4-FFF2-40B4-BE49-F238E27FC236}">
                <a16:creationId xmlns:a16="http://schemas.microsoft.com/office/drawing/2014/main" id="{42F56C2B-044E-CDA0-5E90-BEE26D82D09E}"/>
              </a:ext>
            </a:extLst>
          </p:cNvPr>
          <p:cNvSpPr>
            <a:spLocks noGrp="1"/>
          </p:cNvSpPr>
          <p:nvPr>
            <p:ph type="body" sz="quarter" idx="10"/>
          </p:nvPr>
        </p:nvSpPr>
        <p:spPr>
          <a:xfrm>
            <a:off x="383908" y="1249448"/>
            <a:ext cx="6980153" cy="5608552"/>
          </a:xfrm>
        </p:spPr>
        <p:txBody>
          <a:bodyPr>
            <a:normAutofit/>
          </a:bodyPr>
          <a:lstStyle/>
          <a:p>
            <a:pPr marL="0" indent="0">
              <a:buNone/>
            </a:pPr>
            <a:endParaRPr lang="en-GB"/>
          </a:p>
          <a:p>
            <a:pPr marL="0" indent="0">
              <a:buNone/>
            </a:pPr>
            <a:endParaRPr lang="en-GB"/>
          </a:p>
        </p:txBody>
      </p:sp>
      <p:sp>
        <p:nvSpPr>
          <p:cNvPr id="6" name="Text Placeholder 2">
            <a:extLst>
              <a:ext uri="{FF2B5EF4-FFF2-40B4-BE49-F238E27FC236}">
                <a16:creationId xmlns:a16="http://schemas.microsoft.com/office/drawing/2014/main" id="{76E3C616-991C-78DD-FD10-A7919FC1104D}"/>
              </a:ext>
            </a:extLst>
          </p:cNvPr>
          <p:cNvSpPr txBox="1">
            <a:spLocks/>
          </p:cNvSpPr>
          <p:nvPr/>
        </p:nvSpPr>
        <p:spPr>
          <a:xfrm>
            <a:off x="374674" y="1550292"/>
            <a:ext cx="6845933" cy="500686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a:extLst>
              <a:ext uri="{FF2B5EF4-FFF2-40B4-BE49-F238E27FC236}">
                <a16:creationId xmlns:a16="http://schemas.microsoft.com/office/drawing/2014/main" id="{DEEDDC6C-D257-DD93-F975-F99A4634BAB4}"/>
              </a:ext>
            </a:extLst>
          </p:cNvPr>
          <p:cNvSpPr txBox="1"/>
          <p:nvPr/>
        </p:nvSpPr>
        <p:spPr>
          <a:xfrm>
            <a:off x="125748" y="1318022"/>
            <a:ext cx="6957848" cy="5539978"/>
          </a:xfrm>
          <a:prstGeom prst="rect">
            <a:avLst/>
          </a:prstGeom>
          <a:noFill/>
        </p:spPr>
        <p:txBody>
          <a:bodyPr wrap="square" rtlCol="0">
            <a:spAutoFit/>
          </a:bodyPr>
          <a:lstStyle/>
          <a:p>
            <a:pPr marL="457200" indent="-457200" algn="just">
              <a:buFont typeface="Arial" panose="020B0604020202020204" pitchFamily="34" charset="0"/>
              <a:buChar char="•"/>
            </a:pPr>
            <a:r>
              <a:rPr lang="en-GB" sz="2800" dirty="0">
                <a:latin typeface="SassoonPrimaryInfant" pitchFamily="2" charset="0"/>
              </a:rPr>
              <a:t>Hand out with the letters, sounds each letter makes, action and handwriting patter to support formation</a:t>
            </a:r>
          </a:p>
          <a:p>
            <a:pPr marL="457200" indent="-457200" algn="just">
              <a:buFont typeface="Arial" panose="020B0604020202020204" pitchFamily="34" charset="0"/>
              <a:buChar char="•"/>
            </a:pPr>
            <a:r>
              <a:rPr lang="en-GB" sz="2800" dirty="0">
                <a:latin typeface="SassoonPrimaryInfant" pitchFamily="2" charset="0"/>
              </a:rPr>
              <a:t>CEW and GPC mats</a:t>
            </a:r>
          </a:p>
          <a:p>
            <a:pPr marL="457200" indent="-457200" algn="just">
              <a:buFont typeface="Arial" panose="020B0604020202020204" pitchFamily="34" charset="0"/>
              <a:buChar char="•"/>
            </a:pPr>
            <a:r>
              <a:rPr lang="en-GB" sz="2800" dirty="0">
                <a:latin typeface="SassoonPrimaryInfant" pitchFamily="2" charset="0"/>
              </a:rPr>
              <a:t>Overview of weekly phonics</a:t>
            </a:r>
          </a:p>
          <a:p>
            <a:pPr marL="457200" indent="-457200" algn="just">
              <a:buFont typeface="Arial" panose="020B0604020202020204" pitchFamily="34" charset="0"/>
              <a:buChar char="•"/>
            </a:pPr>
            <a:r>
              <a:rPr lang="en-GB" sz="2800" dirty="0">
                <a:latin typeface="SassoonPrimaryInfant" pitchFamily="2" charset="0"/>
              </a:rPr>
              <a:t>A link to a video which demonstrates the sound and action as the children have been taught</a:t>
            </a:r>
          </a:p>
          <a:p>
            <a:pPr marL="457200" indent="-457200" algn="just">
              <a:buFont typeface="Arial" panose="020B0604020202020204" pitchFamily="34" charset="0"/>
              <a:buChar char="•"/>
            </a:pPr>
            <a:r>
              <a:rPr lang="en-GB" sz="2800" dirty="0">
                <a:latin typeface="SassoonPrimaryInfant" pitchFamily="2" charset="0"/>
              </a:rPr>
              <a:t>Teaching staff who are always here to help and support if you are unsure</a:t>
            </a:r>
          </a:p>
          <a:p>
            <a:pPr algn="just"/>
            <a:endParaRPr lang="en-GB" sz="2800" dirty="0">
              <a:latin typeface="SassoonPrimaryInfant" pitchFamily="2" charset="0"/>
            </a:endParaRPr>
          </a:p>
          <a:p>
            <a:pPr algn="just"/>
            <a:endParaRPr lang="en-GB" sz="2800" dirty="0">
              <a:latin typeface="SassoonPrimaryInfant" pitchFamily="2" charset="0"/>
            </a:endParaRPr>
          </a:p>
          <a:p>
            <a:pPr algn="just"/>
            <a:endParaRPr lang="en-GB" dirty="0">
              <a:latin typeface="SassoonPrimaryInfant" pitchFamily="2" charset="0"/>
            </a:endParaRPr>
          </a:p>
        </p:txBody>
      </p:sp>
      <p:sp>
        <p:nvSpPr>
          <p:cNvPr id="5" name="TextBox 4">
            <a:extLst>
              <a:ext uri="{FF2B5EF4-FFF2-40B4-BE49-F238E27FC236}">
                <a16:creationId xmlns:a16="http://schemas.microsoft.com/office/drawing/2014/main" id="{D721902B-CC2E-8C5A-4AFA-97E944BF3A4E}"/>
              </a:ext>
            </a:extLst>
          </p:cNvPr>
          <p:cNvSpPr txBox="1"/>
          <p:nvPr/>
        </p:nvSpPr>
        <p:spPr>
          <a:xfrm>
            <a:off x="7994072" y="5138315"/>
            <a:ext cx="3924856" cy="1446550"/>
          </a:xfrm>
          <a:prstGeom prst="rect">
            <a:avLst/>
          </a:prstGeom>
          <a:noFill/>
        </p:spPr>
        <p:txBody>
          <a:bodyPr wrap="square" rtlCol="0">
            <a:spAutoFit/>
          </a:bodyPr>
          <a:lstStyle/>
          <a:p>
            <a:pPr algn="ctr"/>
            <a:r>
              <a:rPr lang="en-GB" sz="4400" b="1" dirty="0">
                <a:solidFill>
                  <a:schemeClr val="bg1"/>
                </a:solidFill>
                <a:latin typeface="SassoonPrimaryInfant" pitchFamily="2" charset="0"/>
              </a:rPr>
              <a:t>Can you help?</a:t>
            </a:r>
          </a:p>
          <a:p>
            <a:pPr algn="ctr"/>
            <a:r>
              <a:rPr lang="en-GB" sz="4400" dirty="0">
                <a:solidFill>
                  <a:schemeClr val="bg1"/>
                </a:solidFill>
                <a:latin typeface="SassoonPrimaryInfant" pitchFamily="2" charset="0"/>
              </a:rPr>
              <a:t>Reading buddy</a:t>
            </a:r>
          </a:p>
        </p:txBody>
      </p:sp>
    </p:spTree>
    <p:extLst>
      <p:ext uri="{BB962C8B-B14F-4D97-AF65-F5344CB8AC3E}">
        <p14:creationId xmlns:p14="http://schemas.microsoft.com/office/powerpoint/2010/main" val="30677449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B477497953BD4B83D73F8D1B051DC5" ma:contentTypeVersion="16" ma:contentTypeDescription="Create a new document." ma:contentTypeScope="" ma:versionID="8c5056d60423e549ec49732fa20b780f">
  <xsd:schema xmlns:xsd="http://www.w3.org/2001/XMLSchema" xmlns:xs="http://www.w3.org/2001/XMLSchema" xmlns:p="http://schemas.microsoft.com/office/2006/metadata/properties" xmlns:ns2="a014cecc-c637-46a2-a0b9-3ac524332dd2" xmlns:ns3="041dc435-e86c-4ed9-b6d2-e545f030cf1f" targetNamespace="http://schemas.microsoft.com/office/2006/metadata/properties" ma:root="true" ma:fieldsID="ef65bf9c02170bca546acc6b01cf88ba" ns2:_="" ns3:_="">
    <xsd:import namespace="a014cecc-c637-46a2-a0b9-3ac524332dd2"/>
    <xsd:import namespace="041dc435-e86c-4ed9-b6d2-e545f030cf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14cecc-c637-46a2-a0b9-3ac524332dd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29ef002-93c1-4468-a912-1743b1bdc44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41dc435-e86c-4ed9-b6d2-e545f030cf1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75042645-4de5-4611-a94c-f6ea1f2da47f}" ma:internalName="TaxCatchAll" ma:showField="CatchAllData" ma:web="041dc435-e86c-4ed9-b6d2-e545f030cf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041dc435-e86c-4ed9-b6d2-e545f030cf1f">
      <UserInfo>
        <DisplayName>Kelly Nash</DisplayName>
        <AccountId>20</AccountId>
        <AccountType/>
      </UserInfo>
      <UserInfo>
        <DisplayName>Gemma Larner</DisplayName>
        <AccountId>19</AccountId>
        <AccountType/>
      </UserInfo>
      <UserInfo>
        <DisplayName>Amy  Ashton</DisplayName>
        <AccountId>18</AccountId>
        <AccountType/>
      </UserInfo>
      <UserInfo>
        <DisplayName>Jessica Bunney</DisplayName>
        <AccountId>23</AccountId>
        <AccountType/>
      </UserInfo>
    </SharedWithUsers>
    <TaxCatchAll xmlns="041dc435-e86c-4ed9-b6d2-e545f030cf1f" xsi:nil="true"/>
    <lcf76f155ced4ddcb4097134ff3c332f xmlns="a014cecc-c637-46a2-a0b9-3ac524332dd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E310FCA-72A3-42E6-9A0B-0D62463A09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14cecc-c637-46a2-a0b9-3ac524332dd2"/>
    <ds:schemaRef ds:uri="041dc435-e86c-4ed9-b6d2-e545f030cf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EFAC575-C967-4D0E-9DAA-168E02377938}">
  <ds:schemaRefs>
    <ds:schemaRef ds:uri="http://schemas.microsoft.com/sharepoint/v3/contenttype/forms"/>
  </ds:schemaRefs>
</ds:datastoreItem>
</file>

<file path=customXml/itemProps3.xml><?xml version="1.0" encoding="utf-8"?>
<ds:datastoreItem xmlns:ds="http://schemas.openxmlformats.org/officeDocument/2006/customXml" ds:itemID="{582DE157-3BF4-4C78-8FEB-475F9E4779C9}">
  <ds:schemaRefs>
    <ds:schemaRef ds:uri="a014cecc-c637-46a2-a0b9-3ac524332dd2"/>
    <ds:schemaRef ds:uri="http://purl.org/dc/elements/1.1/"/>
    <ds:schemaRef ds:uri="http://schemas.microsoft.com/office/2006/metadata/properties"/>
    <ds:schemaRef ds:uri="http://purl.org/dc/terms/"/>
    <ds:schemaRef ds:uri="http://schemas.microsoft.com/office/infopath/2007/PartnerControls"/>
    <ds:schemaRef ds:uri="http://schemas.openxmlformats.org/package/2006/metadata/core-properties"/>
    <ds:schemaRef ds:uri="http://schemas.microsoft.com/office/2006/documentManagement/types"/>
    <ds:schemaRef ds:uri="041dc435-e86c-4ed9-b6d2-e545f030cf1f"/>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644</TotalTime>
  <Words>2412</Words>
  <Application>Microsoft Office PowerPoint</Application>
  <PresentationFormat>Widescreen</PresentationFormat>
  <Paragraphs>200</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SassoonPrimaryInfant</vt:lpstr>
      <vt:lpstr>Office Theme</vt:lpstr>
      <vt:lpstr>Introduction to Phonics and Early Reading</vt:lpstr>
      <vt:lpstr>We love reading! </vt:lpstr>
      <vt:lpstr>What is Phonics? </vt:lpstr>
      <vt:lpstr>How phonics is taught</vt:lpstr>
      <vt:lpstr>Blending – important skill</vt:lpstr>
      <vt:lpstr>Common Exception Words</vt:lpstr>
      <vt:lpstr>Spelling </vt:lpstr>
      <vt:lpstr>Reading and Books</vt:lpstr>
      <vt:lpstr>Reading at home </vt:lpstr>
      <vt:lpstr>Reading at home  </vt:lpstr>
      <vt:lpstr>Concerns about progress</vt:lpstr>
      <vt:lpstr>What to expect from us….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Wilkinson</dc:creator>
  <cp:lastModifiedBy>Jodie Haines</cp:lastModifiedBy>
  <cp:revision>71</cp:revision>
  <cp:lastPrinted>2022-04-26T12:26:16Z</cp:lastPrinted>
  <dcterms:created xsi:type="dcterms:W3CDTF">2021-12-16T19:38:44Z</dcterms:created>
  <dcterms:modified xsi:type="dcterms:W3CDTF">2026-09-24T09:32:36Z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0x01010038B477497953BD4B83D73F8D1B051DC5</vt:lpwstr>
  </property>
  <property fmtid="{D5CDD505-2E9C-101B-9397-08002B2CF9AE}" pid="3" name="MediaServiceImageTags">
    <vt:lpwstr/>
  </property>
</Properties>
</file>