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56" r:id="rId6"/>
    <p:sldId id="266" r:id="rId7"/>
    <p:sldId id="273" r:id="rId8"/>
    <p:sldId id="285" r:id="rId9"/>
    <p:sldId id="262" r:id="rId10"/>
    <p:sldId id="261" r:id="rId11"/>
    <p:sldId id="267" r:id="rId12"/>
    <p:sldId id="282" r:id="rId13"/>
    <p:sldId id="286" r:id="rId14"/>
    <p:sldId id="287" r:id="rId15"/>
    <p:sldId id="288" r:id="rId16"/>
    <p:sldId id="289"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06" autoAdjust="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25/09/2025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and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 o say all</a:t>
            </a:r>
            <a:r>
              <a:rPr lang="en-GB" baseline="0" dirty="0"/>
              <a:t> the sounds in the words and then blend them together – you can show them how to do this. </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know that when children are reading they are decoding the GPCs they know and blending them together to read a word or group of words. We teach children to use their phonics to spell in the opposite way. Instead of blending the phonemes together to spell a words we seperate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p:txBody>
      </p:sp>
      <p:sp>
        <p:nvSpPr>
          <p:cNvPr id="4" name="Slide Number Placeholder 3"/>
          <p:cNvSpPr>
            <a:spLocks noGrp="1"/>
          </p:cNvSpPr>
          <p:nvPr>
            <p:ph type="sldNum" sz="quarter" idx="10"/>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36805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a:t>
            </a:r>
            <a:r>
              <a:rPr lang="en-GB" baseline="0" dirty="0" err="1"/>
              <a:t>etc</a:t>
            </a:r>
            <a:r>
              <a:rPr lang="en-GB" baseline="0" dirty="0"/>
              <a:t> but  we would suggest you speak to teachers if you have any concerns.  If we have any concerns we will discuss them with you – and we might ask you to do some extra practice at home. </a:t>
            </a:r>
          </a:p>
          <a:p>
            <a:endParaRPr lang="en-GB" baseline="0" dirty="0"/>
          </a:p>
          <a:p>
            <a:r>
              <a:rPr lang="en-GB" baseline="0" dirty="0"/>
              <a:t>Teachers and TAs will assess your child reguarly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a:t>
            </a:r>
          </a:p>
          <a:p>
            <a:endParaRPr lang="en-GB" baseline="0" dirty="0"/>
          </a:p>
          <a:p>
            <a:r>
              <a:rPr lang="en-GB" baseline="0" dirty="0"/>
              <a:t>If a child has SEND we ma need to make adaptions to their phonics eg. additional time to practice, more visuals . Again we will discuss these with you but research has shown that phonics is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a:p>
            <a:r>
              <a:rPr lang="en-GB" baseline="0" dirty="0"/>
              <a:t>Give information about next steps specific to your school eg. more workshops, coming in to read with their child etc.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Welcome parents to the session. </a:t>
            </a:r>
          </a:p>
          <a:p>
            <a:endParaRPr lang="en-GB" baseline="0" dirty="0"/>
          </a:p>
          <a:p>
            <a:r>
              <a:rPr lang="en-GB" baseline="0" dirty="0"/>
              <a:t>We are very excited they are here to learn about the most amazing journey that their children are starting – learning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154836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In </a:t>
            </a:r>
            <a:r>
              <a:rPr lang="en-GB" baseline="0" dirty="0" err="1"/>
              <a:t>Manorbrook</a:t>
            </a:r>
            <a:r>
              <a:rPr lang="en-GB" baseline="0" dirty="0"/>
              <a:t>, reading is one of our top priorities and we see ‘learning to read’ as the key first step in a life of ‘reading to learn’.</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346620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At </a:t>
            </a:r>
            <a:r>
              <a:rPr lang="en-GB" baseline="0" dirty="0" err="1"/>
              <a:t>Manorbrook</a:t>
            </a:r>
            <a:r>
              <a:rPr lang="en-GB" baseline="0" dirty="0"/>
              <a:t> we use a scheme called Unlocking Letters and Sounds.  </a:t>
            </a:r>
          </a:p>
          <a:p>
            <a:endParaRPr lang="en-GB" baseline="0" dirty="0"/>
          </a:p>
          <a:p>
            <a:r>
              <a:rPr lang="en-GB" baseline="0" dirty="0"/>
              <a:t>Phonics teaches the link between the words we read/ say and the words we write on the page. It teaches how the letters in written words represent the sounds we say in spoken words – this is called decoding. </a:t>
            </a:r>
          </a:p>
          <a:p>
            <a:endParaRPr lang="en-GB" baseline="0" dirty="0"/>
          </a:p>
          <a:p>
            <a:r>
              <a:rPr lang="en-GB" baseline="0" dirty="0"/>
              <a:t>Sat the word CAT.  When we say this word we say lots of sounds very quickly – so quickly we hardly notice the sound each letter makes. </a:t>
            </a:r>
          </a:p>
          <a:p>
            <a:endParaRPr lang="en-GB" baseline="0" dirty="0"/>
          </a:p>
          <a:p>
            <a:r>
              <a:rPr lang="en-GB" baseline="0" dirty="0"/>
              <a:t>Say the sounds in CAT c/a/t  What sounds can we hear?  When we write the word cat we represent each sound with a symbol that we call a letter.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We also help them to learn and remember the GPCs in Reception with an image and action for each phoneme. Your children will be coming home sharing the actions with you so do join them when they are using them! </a:t>
            </a:r>
          </a:p>
          <a:p>
            <a:endParaRPr lang="en-GB" baseline="0" dirty="0"/>
          </a:p>
          <a:p>
            <a:endParaRPr lang="en-GB" baseline="0" dirty="0"/>
          </a:p>
          <a:p>
            <a:r>
              <a:rPr lang="en-GB" baseline="0" dirty="0"/>
              <a:t>Model pronunciation and actions for some of the first GPCs children will be learning.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a:t>
            </a:r>
          </a:p>
          <a:p>
            <a:endParaRPr lang="en-GB" baseline="0" dirty="0"/>
          </a:p>
          <a:p>
            <a:r>
              <a:rPr lang="en-GB" baseline="0" dirty="0"/>
              <a:t>We know that children won’t learn to read by themselves so we will be teaching phonics every day to help them learn.  Your children will have a daily phonics lesson from Reception until Year 2. They will be taught by their teacher in the whole class and each lesson will last about 20 minutes. </a:t>
            </a:r>
          </a:p>
          <a:p>
            <a:endParaRPr lang="en-GB" baseline="0" dirty="0"/>
          </a:p>
          <a:p>
            <a:r>
              <a:rPr lang="en-GB" baseline="0" dirty="0"/>
              <a:t>In YR and YR1 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a:p>
            <a:r>
              <a:rPr lang="en-GB" baseline="0" dirty="0"/>
              <a:t>In </a:t>
            </a:r>
            <a:r>
              <a:rPr lang="en-GB" dirty="0"/>
              <a:t>reception </a:t>
            </a:r>
            <a:r>
              <a:rPr lang="en-GB" baseline="0" dirty="0"/>
              <a:t>children will be taught Phases 2 – 4.</a:t>
            </a:r>
            <a:r>
              <a:rPr lang="en-GB" dirty="0"/>
              <a:t> </a:t>
            </a:r>
            <a:r>
              <a:rPr lang="en-GB" baseline="0" dirty="0"/>
              <a:t> They will be taught phase 5 in years 1 and 2.</a:t>
            </a:r>
            <a:r>
              <a:rPr lang="en-GB" dirty="0"/>
              <a:t> </a:t>
            </a:r>
            <a:endParaRPr lang="en-GB" baseline="0" dirty="0">
              <a:cs typeface="Calibri"/>
            </a:endParaRPr>
          </a:p>
          <a:p>
            <a:endParaRPr lang="en-GB" baseline="0" dirty="0"/>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Some sounds are represented by graphemes that have two or more letters. </a:t>
            </a:r>
          </a:p>
          <a:p>
            <a:endParaRPr lang="en-GB" baseline="0" dirty="0"/>
          </a:p>
          <a:p>
            <a:r>
              <a:rPr lang="en-GB" baseline="0" dirty="0"/>
              <a:t>Eg.</a:t>
            </a:r>
            <a:r>
              <a:rPr lang="en-GB" dirty="0"/>
              <a:t> </a:t>
            </a:r>
            <a:r>
              <a:rPr lang="en-GB" baseline="0" dirty="0"/>
              <a:t> </a:t>
            </a:r>
            <a:r>
              <a:rPr lang="en-GB" baseline="0" dirty="0" err="1"/>
              <a:t>sh</a:t>
            </a:r>
            <a:r>
              <a:rPr lang="en-GB" baseline="0" dirty="0"/>
              <a:t>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a:t>Eg.  L igh t</a:t>
            </a:r>
          </a:p>
          <a:p>
            <a:endParaRPr lang="en-GB" baseline="0" dirty="0"/>
          </a:p>
          <a:p>
            <a:r>
              <a:rPr lang="en-GB" baseline="0" dirty="0"/>
              <a:t>The sound 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40535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We push the sounds together  to make a word. This is called  BLENDING. </a:t>
            </a:r>
          </a:p>
          <a:p>
            <a:endParaRPr lang="en-GB" baseline="0" dirty="0"/>
          </a:p>
          <a:p>
            <a:r>
              <a:rPr lang="en-GB" baseline="0" dirty="0"/>
              <a:t>Blending is a really important skills that children need lots of practice at – it will take lots of time! </a:t>
            </a:r>
          </a:p>
          <a:p>
            <a:endParaRPr lang="en-GB" baseline="0" dirty="0"/>
          </a:p>
          <a:p>
            <a:r>
              <a:rPr lang="en-GB" baseline="0" dirty="0"/>
              <a:t>Let’s have a go at blending the word: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But this really does take a hug amount of practise so it is really important that children practise this at home with the books we give them.  </a:t>
            </a:r>
          </a:p>
          <a:p>
            <a:endParaRPr lang="en-GB" baseline="0" dirty="0"/>
          </a:p>
          <a:p>
            <a:endParaRPr lang="en-GB" baseline="0" dirty="0"/>
          </a:p>
          <a:p>
            <a:r>
              <a:rPr lang="en-GB" baseline="0" dirty="0"/>
              <a:t>As children progress in their reading journey they will begin to read longer words made up of multiple syllables – starlight</a:t>
            </a:r>
          </a:p>
          <a:p>
            <a:endParaRPr lang="en-GB" baseline="0" dirty="0"/>
          </a:p>
          <a:p>
            <a:r>
              <a:rPr lang="en-GB" baseline="0" dirty="0"/>
              <a:t>We teach these words by ‘chunking’ them into syllables and blending these chunks together. But we are still  identifying the GPCs and blending them together.  </a:t>
            </a:r>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texts quickly we want children to learn these CEWs early on. Many of them have usual patterns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91968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to read words we will be giving them their first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precisely</a:t>
            </a:r>
            <a:r>
              <a:rPr lang="en-GB" baseline="0" dirty="0">
                <a:cs typeface="Calibri"/>
              </a:rPr>
              <a:t> matches their phonics attainment so that they can read at least 95% of the words in it. Please don’t think that this makes the book too easy for them – it’s vitally important that reading is a celebration of children’s reading with you and a chance for them to show their phonics expertise. </a:t>
            </a:r>
          </a:p>
          <a:p>
            <a:endParaRPr lang="en-GB" baseline="0" dirty="0">
              <a:cs typeface="Calibri"/>
            </a:endParaRPr>
          </a:p>
          <a:p>
            <a:r>
              <a:rPr lang="en-GB" baseline="0" dirty="0">
                <a:cs typeface="Calibri"/>
              </a:rPr>
              <a:t>In school we will also be reading with children as much as possible. They will read everyday in their phonics lessons and also every week with their teacher individually or in a guided group. The teacher will listen to every child read as well as teaching for part of the session. This allows us to check every child’s learning. </a:t>
            </a:r>
          </a:p>
          <a:p>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a new book once it has been read at least three times with a different focus each time. </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endParaRPr lang="en-GB" baseline="0" dirty="0">
              <a:cs typeface="Calibri"/>
            </a:endParaRPr>
          </a:p>
          <a:p>
            <a:endParaRPr lang="en-GB" baseline="0"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222135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25/09/2025</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youtube.com/watch?v=Hhu3xeNq3Kg&amp;t=200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466491" y="3694555"/>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619374" cy="5006864"/>
          </a:xfrm>
        </p:spPr>
        <p:txBody>
          <a:bodyPr vert="horz" lIns="91440" tIns="45720" rIns="91440" bIns="45720" rtlCol="0" anchor="t">
            <a:normAutofit/>
          </a:bodyPr>
          <a:lstStyle/>
          <a:p>
            <a:r>
              <a:rPr lang="en-GB" dirty="0"/>
              <a:t>5 – 10 minutes</a:t>
            </a:r>
          </a:p>
          <a:p>
            <a:r>
              <a:rPr lang="en-GB" dirty="0"/>
              <a:t>Choose a time that works for you</a:t>
            </a:r>
          </a:p>
          <a:p>
            <a:r>
              <a:rPr lang="en-GB" dirty="0"/>
              <a:t>Be positive and celebrate successes</a:t>
            </a:r>
          </a:p>
          <a:p>
            <a:r>
              <a:rPr lang="en-GB" dirty="0"/>
              <a:t>Encourage them to point to the graphemes and spot those digraphs/trigraphs in words</a:t>
            </a:r>
          </a:p>
          <a:p>
            <a:r>
              <a:rPr lang="en-GB" dirty="0"/>
              <a:t>Encourage them to say the sounds and blend them together</a:t>
            </a:r>
          </a:p>
          <a:p>
            <a:r>
              <a:rPr lang="en-GB" dirty="0"/>
              <a:t>Be patient and let them try and work it out </a:t>
            </a:r>
          </a:p>
          <a:p>
            <a:r>
              <a:rPr lang="en-GB" dirty="0"/>
              <a:t>Read common exception words by sight. </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40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5109091"/>
          </a:xfrm>
          <a:prstGeom prst="rect">
            <a:avLst/>
          </a:prstGeom>
          <a:noFill/>
        </p:spPr>
        <p:txBody>
          <a:bodyPr wrap="square" rtlCol="0">
            <a:spAutoFit/>
          </a:bodyPr>
          <a:lstStyle/>
          <a:p>
            <a:pPr marL="457200" indent="-457200">
              <a:buFont typeface="Arial" panose="020B0604020202020204" pitchFamily="34" charset="0"/>
              <a:buChar char="•"/>
            </a:pPr>
            <a:r>
              <a:rPr lang="en-GB" sz="2800" dirty="0"/>
              <a:t>Encourage fluency whenever possible</a:t>
            </a:r>
          </a:p>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endParaRPr lang="en-GB" sz="2800" dirty="0"/>
          </a:p>
          <a:p>
            <a:endParaRPr lang="en-GB" dirty="0"/>
          </a:p>
        </p:txBody>
      </p:sp>
    </p:spTree>
    <p:extLst>
      <p:ext uri="{BB962C8B-B14F-4D97-AF65-F5344CB8AC3E}">
        <p14:creationId xmlns:p14="http://schemas.microsoft.com/office/powerpoint/2010/main" val="428224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Spelling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a:bodyPr>
          <a:lstStyle/>
          <a:p>
            <a:r>
              <a:rPr lang="en-GB" dirty="0"/>
              <a:t>Segmenting words</a:t>
            </a:r>
          </a:p>
          <a:p>
            <a:endParaRPr lang="en-GB" dirty="0"/>
          </a:p>
          <a:p>
            <a:endParaRPr lang="en-GB" dirty="0"/>
          </a:p>
          <a:p>
            <a:pPr marL="2743200" lvl="6" indent="0">
              <a:buNone/>
            </a:pPr>
            <a:r>
              <a:rPr lang="en-GB" sz="4800" dirty="0" err="1"/>
              <a:t>sh</a:t>
            </a:r>
            <a:r>
              <a:rPr lang="en-GB" sz="4800" dirty="0"/>
              <a:t>-</a:t>
            </a:r>
            <a:r>
              <a:rPr lang="en-GB" sz="4800" dirty="0" err="1"/>
              <a:t>i</a:t>
            </a:r>
            <a:r>
              <a:rPr lang="en-GB" sz="4800" dirty="0"/>
              <a:t>-p</a:t>
            </a:r>
          </a:p>
          <a:p>
            <a:endParaRPr lang="en-GB" dirty="0"/>
          </a:p>
          <a:p>
            <a:pPr marL="0" indent="0">
              <a:buNone/>
            </a:pPr>
            <a:endParaRPr lang="en-GB" dirty="0"/>
          </a:p>
          <a:p>
            <a:r>
              <a:rPr lang="en-GB" dirty="0"/>
              <a:t>Daily writing as part of phonics lessons</a:t>
            </a:r>
          </a:p>
          <a:p>
            <a:endParaRPr lang="en-GB" dirty="0"/>
          </a:p>
        </p:txBody>
      </p:sp>
      <p:pic>
        <p:nvPicPr>
          <p:cNvPr id="6" name="Picture 5"/>
          <p:cNvPicPr>
            <a:picLocks noChangeAspect="1"/>
          </p:cNvPicPr>
          <p:nvPr/>
        </p:nvPicPr>
        <p:blipFill>
          <a:blip r:embed="rId3"/>
          <a:stretch>
            <a:fillRect/>
          </a:stretch>
        </p:blipFill>
        <p:spPr>
          <a:xfrm>
            <a:off x="5080106" y="2483412"/>
            <a:ext cx="2193054" cy="195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srcRect l="24209" t="21071" r="24154" b="14702"/>
          <a:stretch/>
        </p:blipFill>
        <p:spPr>
          <a:xfrm>
            <a:off x="403436" y="2158879"/>
            <a:ext cx="3527434" cy="246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60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All children are different </a:t>
            </a:r>
          </a:p>
          <a:p>
            <a:r>
              <a:rPr lang="en-GB" dirty="0"/>
              <a:t>Teachers will assess your child reguarly</a:t>
            </a:r>
          </a:p>
          <a:p>
            <a:r>
              <a:rPr lang="en-GB" dirty="0"/>
              <a:t>Interventions to support child in the specific skill they are struggling with</a:t>
            </a:r>
          </a:p>
          <a:p>
            <a:r>
              <a:rPr lang="en-GB" dirty="0"/>
              <a:t>Discuss any concerns </a:t>
            </a:r>
            <a:r>
              <a:rPr lang="en-GB"/>
              <a:t>with teachers</a:t>
            </a: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spTree>
    <p:extLst>
      <p:ext uri="{BB962C8B-B14F-4D97-AF65-F5344CB8AC3E}">
        <p14:creationId xmlns:p14="http://schemas.microsoft.com/office/powerpoint/2010/main" val="2260899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Questions and next steps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r>
              <a:rPr lang="en-GB" dirty="0">
                <a:cs typeface="Calibri"/>
              </a:rPr>
              <a:t>Talk to other parents who have been through this journey</a:t>
            </a:r>
          </a:p>
          <a:p>
            <a:r>
              <a:rPr lang="en-GB" dirty="0">
                <a:cs typeface="Calibri"/>
              </a:rPr>
              <a:t>YR modelled lessons</a:t>
            </a:r>
          </a:p>
          <a:p>
            <a:r>
              <a:rPr lang="en-GB" dirty="0">
                <a:cs typeface="Calibri"/>
              </a:rPr>
              <a:t>Reading buddies</a:t>
            </a:r>
          </a:p>
        </p:txBody>
      </p:sp>
    </p:spTree>
    <p:extLst>
      <p:ext uri="{BB962C8B-B14F-4D97-AF65-F5344CB8AC3E}">
        <p14:creationId xmlns:p14="http://schemas.microsoft.com/office/powerpoint/2010/main" val="395766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Welcome!</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What is phonics? </a:t>
            </a:r>
          </a:p>
          <a:p>
            <a:r>
              <a:rPr lang="en-GB" dirty="0"/>
              <a:t>The alphabetic code</a:t>
            </a:r>
          </a:p>
          <a:p>
            <a:r>
              <a:rPr lang="en-GB" dirty="0"/>
              <a:t>Blending</a:t>
            </a:r>
          </a:p>
          <a:p>
            <a:r>
              <a:rPr lang="en-GB" dirty="0"/>
              <a:t>Reading and books</a:t>
            </a:r>
          </a:p>
          <a:p>
            <a:r>
              <a:rPr lang="en-GB" dirty="0"/>
              <a:t>Reading at home</a:t>
            </a:r>
          </a:p>
          <a:p>
            <a:r>
              <a:rPr lang="en-GB" dirty="0"/>
              <a:t>Spelling</a:t>
            </a:r>
          </a:p>
          <a:p>
            <a:r>
              <a:rPr lang="en-GB" dirty="0"/>
              <a:t>Concerns about progress</a:t>
            </a:r>
          </a:p>
          <a:p>
            <a:r>
              <a:rPr lang="en-GB" dirty="0"/>
              <a:t>Questions and next steps</a:t>
            </a:r>
          </a:p>
        </p:txBody>
      </p:sp>
    </p:spTree>
    <p:extLst>
      <p:ext uri="{BB962C8B-B14F-4D97-AF65-F5344CB8AC3E}">
        <p14:creationId xmlns:p14="http://schemas.microsoft.com/office/powerpoint/2010/main" val="355847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We love reading!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2082363"/>
            <a:ext cx="6108175" cy="4042611"/>
          </a:xfrm>
        </p:spPr>
        <p:txBody>
          <a:bodyPr vert="horz" lIns="91440" tIns="45720" rIns="91440" bIns="45720" rtlCol="0" anchor="t">
            <a:normAutofit/>
          </a:bodyPr>
          <a:lstStyle/>
          <a:p>
            <a:r>
              <a:rPr lang="en-GB" dirty="0"/>
              <a:t>Reading for pleasure</a:t>
            </a:r>
          </a:p>
          <a:p>
            <a:r>
              <a:rPr lang="en-GB" dirty="0"/>
              <a:t>Finding out information</a:t>
            </a:r>
          </a:p>
          <a:p>
            <a:r>
              <a:rPr lang="en-GB" dirty="0"/>
              <a:t>Reading the world around them</a:t>
            </a:r>
          </a:p>
          <a:p>
            <a:r>
              <a:rPr lang="en-GB" dirty="0"/>
              <a:t>Accessing learning </a:t>
            </a:r>
          </a:p>
          <a:p>
            <a:r>
              <a:rPr lang="en-GB" dirty="0"/>
              <a:t>Following instructions</a:t>
            </a:r>
          </a:p>
        </p:txBody>
      </p:sp>
    </p:spTree>
    <p:extLst>
      <p:ext uri="{BB962C8B-B14F-4D97-AF65-F5344CB8AC3E}">
        <p14:creationId xmlns:p14="http://schemas.microsoft.com/office/powerpoint/2010/main" val="372132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Link between the words we say and the letters that represent each sound. </a:t>
            </a:r>
          </a:p>
          <a:p>
            <a:endParaRPr lang="en-GB" sz="1100" dirty="0"/>
          </a:p>
          <a:p>
            <a:pPr marL="0" indent="0" algn="ctr">
              <a:buNone/>
            </a:pPr>
            <a:endParaRPr lang="en-GB" sz="4000" dirty="0"/>
          </a:p>
          <a:p>
            <a:pPr marL="0" indent="0" algn="ctr">
              <a:buNone/>
            </a:pPr>
            <a:endParaRPr lang="en-GB" sz="4000" dirty="0"/>
          </a:p>
          <a:p>
            <a:pPr marL="0" indent="0" algn="ctr">
              <a:buNone/>
            </a:pPr>
            <a:r>
              <a:rPr lang="en-GB" sz="4000" dirty="0"/>
              <a:t>MAP			M-A-P</a:t>
            </a:r>
          </a:p>
          <a:p>
            <a:r>
              <a:rPr lang="en-GB" dirty="0"/>
              <a:t>Grapheme – the written letter or groups of letters</a:t>
            </a:r>
          </a:p>
          <a:p>
            <a:endParaRPr lang="en-GB" dirty="0"/>
          </a:p>
          <a:p>
            <a:r>
              <a:rPr lang="en-GB" dirty="0"/>
              <a:t>Phoneme – the sounds that the grapheme makes.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a:off x="2983484" y="2088764"/>
            <a:ext cx="1714739" cy="160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1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How phonics is taught</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907056" y="1067852"/>
            <a:ext cx="5322617" cy="3750884"/>
          </a:xfrm>
          <a:prstGeom prst="rect">
            <a:avLst/>
          </a:prstGeom>
        </p:spPr>
      </p:pic>
      <p:sp>
        <p:nvSpPr>
          <p:cNvPr id="4" name="TextBox 3">
            <a:extLst>
              <a:ext uri="{FF2B5EF4-FFF2-40B4-BE49-F238E27FC236}">
                <a16:creationId xmlns:a16="http://schemas.microsoft.com/office/drawing/2014/main" id="{BD7ACF85-E897-4601-AEB5-EB1C9C5C03F9}"/>
              </a:ext>
            </a:extLst>
          </p:cNvPr>
          <p:cNvSpPr txBox="1"/>
          <p:nvPr/>
        </p:nvSpPr>
        <p:spPr>
          <a:xfrm>
            <a:off x="279206" y="4818736"/>
            <a:ext cx="6980153" cy="1815882"/>
          </a:xfrm>
          <a:prstGeom prst="rect">
            <a:avLst/>
          </a:prstGeom>
          <a:noFill/>
        </p:spPr>
        <p:txBody>
          <a:bodyPr wrap="square" rtlCol="0">
            <a:spAutoFit/>
          </a:bodyPr>
          <a:lstStyle/>
          <a:p>
            <a:pPr marL="457200" indent="-457200">
              <a:buFont typeface="Arial" panose="020B0604020202020204" pitchFamily="34" charset="0"/>
              <a:buChar char="•"/>
            </a:pPr>
            <a:r>
              <a:rPr lang="en-GB" sz="2800" dirty="0"/>
              <a:t>Pure sounds</a:t>
            </a:r>
          </a:p>
          <a:p>
            <a:pPr marL="457200" indent="-457200">
              <a:buFont typeface="Arial" panose="020B0604020202020204" pitchFamily="34" charset="0"/>
              <a:buChar char="•"/>
            </a:pPr>
            <a:r>
              <a:rPr lang="en-GB" sz="2800" dirty="0"/>
              <a:t>Learn each GPC with an image and action</a:t>
            </a:r>
          </a:p>
          <a:p>
            <a:pPr marL="457200" indent="-457200">
              <a:buFont typeface="Arial" panose="020B0604020202020204" pitchFamily="34" charset="0"/>
              <a:buChar char="•"/>
            </a:pPr>
            <a:r>
              <a:rPr lang="en-GB" sz="2800" dirty="0"/>
              <a:t>Correct formation of each letter is also taught </a:t>
            </a:r>
          </a:p>
        </p:txBody>
      </p:sp>
    </p:spTree>
    <p:extLst>
      <p:ext uri="{BB962C8B-B14F-4D97-AF65-F5344CB8AC3E}">
        <p14:creationId xmlns:p14="http://schemas.microsoft.com/office/powerpoint/2010/main" val="287118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F83C1-5A53-044A-9556-3BF5824C9483}"/>
              </a:ext>
            </a:extLst>
          </p:cNvPr>
          <p:cNvSpPr>
            <a:spLocks noGrp="1"/>
          </p:cNvSpPr>
          <p:nvPr>
            <p:ph type="title"/>
          </p:nvPr>
        </p:nvSpPr>
        <p:spPr>
          <a:xfrm>
            <a:off x="147636" y="192272"/>
            <a:ext cx="5948364" cy="633228"/>
          </a:xfrm>
        </p:spPr>
        <p:txBody>
          <a:bodyPr/>
          <a:lstStyle/>
          <a:p>
            <a:r>
              <a:rPr lang="en-GB" dirty="0">
                <a:cs typeface="Calibri Light"/>
              </a:rPr>
              <a:t>The Alphabetic Code </a:t>
            </a:r>
            <a:endParaRPr lang="en-GB" dirty="0"/>
          </a:p>
        </p:txBody>
      </p:sp>
      <p:sp>
        <p:nvSpPr>
          <p:cNvPr id="2" name="TextBox 1"/>
          <p:cNvSpPr txBox="1"/>
          <p:nvPr/>
        </p:nvSpPr>
        <p:spPr>
          <a:xfrm>
            <a:off x="1065111" y="2272317"/>
            <a:ext cx="2779329" cy="2185214"/>
          </a:xfrm>
          <a:prstGeom prst="rect">
            <a:avLst/>
          </a:prstGeom>
          <a:noFill/>
        </p:spPr>
        <p:txBody>
          <a:bodyPr wrap="square" rtlCol="0">
            <a:spAutoFit/>
          </a:bodyPr>
          <a:lstStyle/>
          <a:p>
            <a:pPr algn="ctr"/>
            <a:r>
              <a:rPr lang="en-GB" sz="4400" b="1" dirty="0"/>
              <a:t>44 phonemes</a:t>
            </a:r>
          </a:p>
          <a:p>
            <a:pPr algn="ctr"/>
            <a:r>
              <a:rPr lang="en-GB" sz="2400" b="1" dirty="0"/>
              <a:t>in different combinations </a:t>
            </a:r>
          </a:p>
        </p:txBody>
      </p:sp>
      <p:sp>
        <p:nvSpPr>
          <p:cNvPr id="9" name="TextBox 8"/>
          <p:cNvSpPr txBox="1"/>
          <p:nvPr/>
        </p:nvSpPr>
        <p:spPr>
          <a:xfrm>
            <a:off x="4762500" y="2272317"/>
            <a:ext cx="2594119" cy="2677656"/>
          </a:xfrm>
          <a:prstGeom prst="rect">
            <a:avLst/>
          </a:prstGeom>
          <a:noFill/>
        </p:spPr>
        <p:txBody>
          <a:bodyPr wrap="square" rtlCol="0">
            <a:spAutoFit/>
          </a:bodyPr>
          <a:lstStyle/>
          <a:p>
            <a:pPr algn="ctr"/>
            <a:r>
              <a:rPr lang="en-GB" sz="4400" b="1" dirty="0"/>
              <a:t>Simple Code</a:t>
            </a:r>
          </a:p>
          <a:p>
            <a:pPr algn="ctr"/>
            <a:r>
              <a:rPr lang="en-GB" sz="2000" b="1" dirty="0"/>
              <a:t>Basic phonemes and their matching graphemes, including digraphs and trigraphs</a:t>
            </a:r>
            <a:endParaRPr lang="en-GB" sz="2800" b="1" dirty="0"/>
          </a:p>
        </p:txBody>
      </p:sp>
      <p:sp>
        <p:nvSpPr>
          <p:cNvPr id="10" name="TextBox 9"/>
          <p:cNvSpPr txBox="1"/>
          <p:nvPr/>
        </p:nvSpPr>
        <p:spPr>
          <a:xfrm>
            <a:off x="8385661" y="2272317"/>
            <a:ext cx="2594119" cy="2677656"/>
          </a:xfrm>
          <a:prstGeom prst="rect">
            <a:avLst/>
          </a:prstGeom>
          <a:noFill/>
        </p:spPr>
        <p:txBody>
          <a:bodyPr wrap="square" rtlCol="0">
            <a:spAutoFit/>
          </a:bodyPr>
          <a:lstStyle/>
          <a:p>
            <a:pPr algn="ctr"/>
            <a:r>
              <a:rPr lang="en-GB" sz="4400" b="1" dirty="0"/>
              <a:t>Complex Code</a:t>
            </a:r>
          </a:p>
          <a:p>
            <a:pPr lvl="0" algn="ctr"/>
            <a:r>
              <a:rPr lang="en-GB" sz="1600" b="1" dirty="0">
                <a:solidFill>
                  <a:prstClr val="black"/>
                </a:solidFill>
              </a:rPr>
              <a:t>Sounds that are represented by different graphemes</a:t>
            </a:r>
          </a:p>
          <a:p>
            <a:pPr lvl="0" algn="ctr"/>
            <a:r>
              <a:rPr lang="en-GB" sz="1600" b="1" dirty="0">
                <a:solidFill>
                  <a:prstClr val="black"/>
                </a:solidFill>
              </a:rPr>
              <a:t>Same grapheme representing different phonemes</a:t>
            </a:r>
          </a:p>
        </p:txBody>
      </p:sp>
      <p:sp>
        <p:nvSpPr>
          <p:cNvPr id="6" name="TextBox 5">
            <a:extLst>
              <a:ext uri="{FF2B5EF4-FFF2-40B4-BE49-F238E27FC236}">
                <a16:creationId xmlns:a16="http://schemas.microsoft.com/office/drawing/2014/main" id="{CE91C73E-4CD4-4932-9181-EDAD469CD074}"/>
              </a:ext>
            </a:extLst>
          </p:cNvPr>
          <p:cNvSpPr txBox="1"/>
          <p:nvPr/>
        </p:nvSpPr>
        <p:spPr>
          <a:xfrm>
            <a:off x="147636" y="5057682"/>
            <a:ext cx="11760394" cy="1815882"/>
          </a:xfrm>
          <a:prstGeom prst="rect">
            <a:avLst/>
          </a:prstGeom>
          <a:noFill/>
        </p:spPr>
        <p:txBody>
          <a:bodyPr wrap="square" rtlCol="0">
            <a:spAutoFit/>
          </a:bodyPr>
          <a:lstStyle/>
          <a:p>
            <a:pPr marL="457200" indent="-457200">
              <a:buFont typeface="Arial" panose="020B0604020202020204" pitchFamily="34" charset="0"/>
              <a:buChar char="•"/>
            </a:pPr>
            <a:r>
              <a:rPr lang="en-GB" sz="2800" b="1" dirty="0"/>
              <a:t>Daily phonics lessons</a:t>
            </a:r>
          </a:p>
          <a:p>
            <a:pPr marL="457200" indent="-457200">
              <a:buFont typeface="Arial" panose="020B0604020202020204" pitchFamily="34" charset="0"/>
              <a:buChar char="•"/>
            </a:pPr>
            <a:r>
              <a:rPr lang="en-GB" sz="2800" b="1" dirty="0"/>
              <a:t>Whole class teaching </a:t>
            </a:r>
          </a:p>
          <a:p>
            <a:pPr marL="457200" indent="-457200">
              <a:buFont typeface="Arial" panose="020B0604020202020204" pitchFamily="34" charset="0"/>
              <a:buChar char="•"/>
            </a:pPr>
            <a:r>
              <a:rPr lang="en-GB" sz="2800" b="1" dirty="0"/>
              <a:t>20 minutes </a:t>
            </a:r>
          </a:p>
          <a:p>
            <a:pPr marL="457200" indent="-457200">
              <a:buFont typeface="Arial" panose="020B0604020202020204" pitchFamily="34" charset="0"/>
              <a:buChar char="•"/>
            </a:pPr>
            <a:r>
              <a:rPr lang="en-GB" sz="2800" b="1" dirty="0"/>
              <a:t>4 new GPCs each week</a:t>
            </a:r>
          </a:p>
        </p:txBody>
      </p:sp>
    </p:spTree>
    <p:extLst>
      <p:ext uri="{BB962C8B-B14F-4D97-AF65-F5344CB8AC3E}">
        <p14:creationId xmlns:p14="http://schemas.microsoft.com/office/powerpoint/2010/main" val="15217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Blending – important skill</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endParaRPr lang="en-GB" dirty="0"/>
          </a:p>
          <a:p>
            <a:r>
              <a:rPr lang="en-GB" dirty="0"/>
              <a:t>Pushing the phonemes together to make a word. </a:t>
            </a:r>
          </a:p>
          <a:p>
            <a:endParaRPr lang="en-GB" dirty="0"/>
          </a:p>
          <a:p>
            <a:pPr marL="0" indent="0">
              <a:buNone/>
            </a:pPr>
            <a:r>
              <a:rPr lang="en-GB" sz="6600" dirty="0"/>
              <a:t>     t/r/</a:t>
            </a:r>
            <a:r>
              <a:rPr lang="en-GB" sz="6600" dirty="0" err="1"/>
              <a:t>ee</a:t>
            </a:r>
            <a:endParaRPr lang="en-GB" sz="6600" dirty="0"/>
          </a:p>
          <a:p>
            <a:endParaRPr lang="en-GB" dirty="0"/>
          </a:p>
          <a:p>
            <a:r>
              <a:rPr lang="en-GB" dirty="0"/>
              <a:t>Multiple syllable words – ‘chunking’</a:t>
            </a:r>
          </a:p>
          <a:p>
            <a:endParaRPr lang="en-GB" sz="1600" dirty="0"/>
          </a:p>
          <a:p>
            <a:pPr marL="0" indent="0" algn="ctr">
              <a:buNone/>
            </a:pPr>
            <a:r>
              <a:rPr lang="en-GB" sz="6600" dirty="0"/>
              <a:t>star/light</a:t>
            </a:r>
          </a:p>
        </p:txBody>
      </p:sp>
      <p:sp>
        <p:nvSpPr>
          <p:cNvPr id="4" name="Picture Placeholder 3"/>
          <p:cNvSpPr>
            <a:spLocks noGrp="1"/>
          </p:cNvSpPr>
          <p:nvPr>
            <p:ph type="pic" sz="quarter" idx="11"/>
          </p:nvPr>
        </p:nvSpPr>
        <p:spPr>
          <a:xfrm>
            <a:off x="8210550" y="2388436"/>
            <a:ext cx="3494088" cy="3330575"/>
          </a:xfrm>
        </p:spPr>
        <p:txBody>
          <a:bodyPr/>
          <a:lstStyle/>
          <a:p>
            <a:endParaRPr lang="en-GB"/>
          </a:p>
        </p:txBody>
      </p:sp>
      <p:pic>
        <p:nvPicPr>
          <p:cNvPr id="7" name="Picture 6"/>
          <p:cNvPicPr>
            <a:picLocks noChangeAspect="1"/>
          </p:cNvPicPr>
          <p:nvPr/>
        </p:nvPicPr>
        <p:blipFill>
          <a:blip r:embed="rId3"/>
          <a:stretch>
            <a:fillRect/>
          </a:stretch>
        </p:blipFill>
        <p:spPr>
          <a:xfrm>
            <a:off x="4007165" y="2309219"/>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D1F1FD3B-064D-4A88-896F-2145FA5E5E04}"/>
              </a:ext>
            </a:extLst>
          </p:cNvPr>
          <p:cNvSpPr/>
          <p:nvPr/>
        </p:nvSpPr>
        <p:spPr>
          <a:xfrm>
            <a:off x="2365829" y="6139542"/>
            <a:ext cx="159657" cy="145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1981DFF-1ED0-40A6-8E67-A5B6F237B81D}"/>
              </a:ext>
            </a:extLst>
          </p:cNvPr>
          <p:cNvSpPr/>
          <p:nvPr/>
        </p:nvSpPr>
        <p:spPr>
          <a:xfrm>
            <a:off x="2677886" y="6146799"/>
            <a:ext cx="159657" cy="145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D267E43-C0B1-4CF8-9196-E37046A9D99D}"/>
              </a:ext>
            </a:extLst>
          </p:cNvPr>
          <p:cNvSpPr/>
          <p:nvPr/>
        </p:nvSpPr>
        <p:spPr>
          <a:xfrm>
            <a:off x="3949108" y="6139541"/>
            <a:ext cx="159657" cy="145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127828A-27D6-4644-AB96-594EABE9083D}"/>
              </a:ext>
            </a:extLst>
          </p:cNvPr>
          <p:cNvSpPr/>
          <p:nvPr/>
        </p:nvSpPr>
        <p:spPr>
          <a:xfrm>
            <a:off x="5220330" y="6146799"/>
            <a:ext cx="159657" cy="145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C215712-18C8-4733-B592-C1175BFFB86F}"/>
              </a:ext>
            </a:extLst>
          </p:cNvPr>
          <p:cNvSpPr/>
          <p:nvPr/>
        </p:nvSpPr>
        <p:spPr>
          <a:xfrm>
            <a:off x="2921225" y="6146799"/>
            <a:ext cx="533176" cy="137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9DBA94-6906-4433-AD7F-1C8A239787AA}"/>
              </a:ext>
            </a:extLst>
          </p:cNvPr>
          <p:cNvSpPr/>
          <p:nvPr/>
        </p:nvSpPr>
        <p:spPr>
          <a:xfrm>
            <a:off x="4188092" y="6154055"/>
            <a:ext cx="964450" cy="152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254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p:txBody>
          <a:bodyPr>
            <a:normAutofit fontScale="90000"/>
          </a:bodyPr>
          <a:lstStyle/>
          <a:p>
            <a:r>
              <a:rPr lang="en-GB" sz="4400" dirty="0"/>
              <a:t>Common Exception Words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193582" y="2223436"/>
            <a:ext cx="5948363" cy="4042611"/>
          </a:xfrm>
        </p:spPr>
        <p:txBody>
          <a:bodyPr>
            <a:normAutofit/>
          </a:bodyPr>
          <a:lstStyle/>
          <a:p>
            <a:pPr marL="0" indent="0">
              <a:buNone/>
            </a:pPr>
            <a:r>
              <a:rPr lang="en-GB" dirty="0"/>
              <a:t> </a:t>
            </a:r>
          </a:p>
        </p:txBody>
      </p:sp>
      <p:pic>
        <p:nvPicPr>
          <p:cNvPr id="3" name="Picture 2"/>
          <p:cNvPicPr>
            <a:picLocks noChangeAspect="1"/>
          </p:cNvPicPr>
          <p:nvPr/>
        </p:nvPicPr>
        <p:blipFill>
          <a:blip r:embed="rId3"/>
          <a:stretch>
            <a:fillRect/>
          </a:stretch>
        </p:blipFill>
        <p:spPr>
          <a:xfrm>
            <a:off x="1364982" y="2494062"/>
            <a:ext cx="4762549" cy="3501358"/>
          </a:xfrm>
          <a:prstGeom prst="rect">
            <a:avLst/>
          </a:prstGeom>
        </p:spPr>
      </p:pic>
    </p:spTree>
    <p:extLst>
      <p:ext uri="{BB962C8B-B14F-4D97-AF65-F5344CB8AC3E}">
        <p14:creationId xmlns:p14="http://schemas.microsoft.com/office/powerpoint/2010/main" val="234733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Reading and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8" y="2255840"/>
            <a:ext cx="7158045" cy="3970318"/>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Books precisely match children’s phonics attainment.  We assess the children regularly to ensure they have the phonics knowledge and can read at least 95% of the words in their book.</a:t>
            </a:r>
          </a:p>
          <a:p>
            <a:pPr marL="285750" indent="-285750">
              <a:buFont typeface="Arial" panose="020B0604020202020204" pitchFamily="34" charset="0"/>
              <a:buChar char="•"/>
            </a:pPr>
            <a:r>
              <a:rPr lang="en-GB" sz="2800" dirty="0"/>
              <a:t>When a child reads their whole book three times, it will be changed by a member of staff.  </a:t>
            </a:r>
          </a:p>
        </p:txBody>
      </p:sp>
      <p:sp>
        <p:nvSpPr>
          <p:cNvPr id="5" name="Rectangle 4">
            <a:extLst>
              <a:ext uri="{FF2B5EF4-FFF2-40B4-BE49-F238E27FC236}">
                <a16:creationId xmlns:a16="http://schemas.microsoft.com/office/drawing/2014/main" id="{ABE0478D-3D64-4106-BADD-A3C343F69FCD}"/>
              </a:ext>
            </a:extLst>
          </p:cNvPr>
          <p:cNvSpPr/>
          <p:nvPr/>
        </p:nvSpPr>
        <p:spPr>
          <a:xfrm>
            <a:off x="171273" y="190338"/>
            <a:ext cx="5782480" cy="369332"/>
          </a:xfrm>
          <a:prstGeom prst="rect">
            <a:avLst/>
          </a:prstGeom>
        </p:spPr>
        <p:txBody>
          <a:bodyPr wrap="none">
            <a:spAutoFit/>
          </a:bodyPr>
          <a:lstStyle/>
          <a:p>
            <a:r>
              <a:rPr lang="en-GB" dirty="0">
                <a:cs typeface="Calibri"/>
                <a:hlinkClick r:id="rId4"/>
              </a:rPr>
              <a:t>https://www.youtube.com/watch?v=Hhu3xeNq3Kg&amp;t=200s</a:t>
            </a:r>
            <a:r>
              <a:rPr lang="en-GB" dirty="0">
                <a:cs typeface="Calibri"/>
              </a:rPr>
              <a:t> </a:t>
            </a:r>
          </a:p>
        </p:txBody>
      </p:sp>
    </p:spTree>
    <p:extLst>
      <p:ext uri="{BB962C8B-B14F-4D97-AF65-F5344CB8AC3E}">
        <p14:creationId xmlns:p14="http://schemas.microsoft.com/office/powerpoint/2010/main" val="1219357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3.xml><?xml version="1.0" encoding="utf-8"?>
<ds:datastoreItem xmlns:ds="http://schemas.openxmlformats.org/officeDocument/2006/customXml" ds:itemID="{582DE157-3BF4-4C78-8FEB-475F9E4779C9}">
  <ds:schemaRefs>
    <ds:schemaRef ds:uri="a014cecc-c637-46a2-a0b9-3ac524332dd2"/>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041dc435-e86c-4ed9-b6d2-e545f030cf1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381</TotalTime>
  <Words>2642</Words>
  <Application>Microsoft Office PowerPoint</Application>
  <PresentationFormat>Widescreen</PresentationFormat>
  <Paragraphs>228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Parent/ Carer Introduction to Phonics and Early Reading</vt:lpstr>
      <vt:lpstr>Welcome!</vt:lpstr>
      <vt:lpstr>We love reading! </vt:lpstr>
      <vt:lpstr>What is Phonics? </vt:lpstr>
      <vt:lpstr>How phonics is taught</vt:lpstr>
      <vt:lpstr>The Alphabetic Code </vt:lpstr>
      <vt:lpstr>Blending – important skill</vt:lpstr>
      <vt:lpstr>Common Exception Words</vt:lpstr>
      <vt:lpstr>Reading and Books</vt:lpstr>
      <vt:lpstr>Reading at home </vt:lpstr>
      <vt:lpstr>Reading at home  </vt:lpstr>
      <vt:lpstr>Spelling </vt:lpstr>
      <vt:lpstr>Concerns about progress</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Elaine Drayton</cp:lastModifiedBy>
  <cp:revision>61</cp:revision>
  <cp:lastPrinted>2022-04-26T12:26:16Z</cp:lastPrinted>
  <dcterms:created xsi:type="dcterms:W3CDTF">2021-12-16T19:38:44Z</dcterms:created>
  <dcterms:modified xsi:type="dcterms:W3CDTF">2025-09-25T10:11:20Z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